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4"/>
      <p:bold r:id="rId105"/>
      <p:italic r:id="rId106"/>
      <p:boldItalic r:id="rId107"/>
    </p:embeddedFont>
    <p:embeddedFont>
      <p:font typeface="Proxima Nova" panose="020B0604020202020204" charset="0"/>
      <p:regular r:id="rId108"/>
      <p:bold r:id="rId109"/>
      <p:italic r:id="rId110"/>
      <p:boldItalic r:id="rId1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33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41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font" Target="fonts/font7.fntdata"/><Relationship Id="rId115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font" Target="fonts/font2.fntdata"/><Relationship Id="rId113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notesMaster" Target="notesMasters/notesMaster1.xml"/><Relationship Id="rId108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font" Target="fonts/font3.fntdata"/><Relationship Id="rId114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font" Target="fonts/font6.fntdata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font" Target="fonts/font1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2.png>
</file>

<file path=ppt/media/image3.gif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Shape 203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Shape 20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" name="Shape 20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0" name="Shape 20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Shape 3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Shape 3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Shape 3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Shape 3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Shape 4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Shape 4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Shape 4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Shape 4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Shape 4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Shape 4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Shape 4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Shape 4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Shape 4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Shape 4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Shape 5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Shape 5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Shape 5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Shape 57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Shape 5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Shape 5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Shape 5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Shape 6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Shape 6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Shape 64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Shape 6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Shape 67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Shape 6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Shape 7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Shape 7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Shape 7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Shape 7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Shape 7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Shape 7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Shape 82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Shape 8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Shape 8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Shape 8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Shape 8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Shape 8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Shape 8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Shape 90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Shape 9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Shape 93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Shape 9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Shape 98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Shape 9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Shape 103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Shape 10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Shape 112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Shape 1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Shape 12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Shape 1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Shape 12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Shape 1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Shape 12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Shape 1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Shape 12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Shape 12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Shape 130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Shape 1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Shape 131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Shape 13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Shape 13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Shape 1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Shape 13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" name="Shape 13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Shape 13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Shape 13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Shape 13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Shape 13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Shape 137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Shape 13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Shape 137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" name="Shape 13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Shape 13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9" name="Shape 13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Shape 13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Shape 13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Shape 140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Shape 14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Shape 141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Shape 14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Shape 141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Shape 14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Shape 144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Shape 14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Shape 147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" name="Shape 1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Shape 154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Shape 15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Shape 157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" name="Shape 15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Shape 160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Shape 16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Shape 163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Shape 16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Shape 166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6" name="Shape 16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Shape 167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3" name="Shape 16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Shape 16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9" name="Shape 16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Shape 172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6" name="Shape 17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Shape 173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Shape 17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Shape 17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5" name="Shape 17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Shape 17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" name="Shape 17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Shape 18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0" name="Shape 18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Shape 18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Shape 18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" name="Shape 189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6" name="Shape 18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Shape 192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9" name="Shape 19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Shape 196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" name="Shape 19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Shape 19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4" name="Shape 19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Shape 199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" name="Shape 20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Shape 20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7" name="Shape 20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Shape 20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4" name="Shape 20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Shape 202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Shape 20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Shape 202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8" name="Shape 20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infowir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brandon.rohrer.370" TargetMode="External"/><Relationship Id="rId3" Type="http://schemas.openxmlformats.org/officeDocument/2006/relationships/hyperlink" Target="mailto:brohrer@gmail.com" TargetMode="External"/><Relationship Id="rId7" Type="http://schemas.openxmlformats.org/officeDocument/2006/relationships/hyperlink" Target="https://www.youtube.com/channel/UCsBKTrp45lTfHa_p49I2AEQ" TargetMode="External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_brohrer_" TargetMode="External"/><Relationship Id="rId5" Type="http://schemas.openxmlformats.org/officeDocument/2006/relationships/hyperlink" Target="https://www.linkedin.com/in/brohrer" TargetMode="External"/><Relationship Id="rId10" Type="http://schemas.openxmlformats.org/officeDocument/2006/relationships/image" Target="../media/image16.jpg"/><Relationship Id="rId4" Type="http://schemas.openxmlformats.org/officeDocument/2006/relationships/hyperlink" Target="http://brohrer.github.io/blog.html" TargetMode="External"/><Relationship Id="rId9" Type="http://schemas.openxmlformats.org/officeDocument/2006/relationships/hyperlink" Target="https://github.com/brohrer" TargetMode="External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ickr.com/photos/25697729@N08/14980156036" TargetMode="External"/><Relationship Id="rId13" Type="http://schemas.openxmlformats.org/officeDocument/2006/relationships/hyperlink" Target="https://commons.wikimedia.org/wiki/File:Neil_Armstrong_1956_portrait.jpg" TargetMode="External"/><Relationship Id="rId18" Type="http://schemas.openxmlformats.org/officeDocument/2006/relationships/hyperlink" Target="https://commons.wikimedia.org/wiki/File:Long_Beach_Comic_&amp;_Horror_Con_2011_-_long_line_to_get_in_(6301169147).jpg" TargetMode="External"/><Relationship Id="rId3" Type="http://schemas.openxmlformats.org/officeDocument/2006/relationships/hyperlink" Target="https://www.flickr.com/photos/infowire/" TargetMode="External"/><Relationship Id="rId21" Type="http://schemas.openxmlformats.org/officeDocument/2006/relationships/hyperlink" Target="https://commons.wikimedia.org/wiki/File:Holmes_by_Paget.jpg" TargetMode="External"/><Relationship Id="rId7" Type="http://schemas.openxmlformats.org/officeDocument/2006/relationships/hyperlink" Target="https://pixabay.com/en/woman-blond-hair-face-long-hair-1373444/" TargetMode="External"/><Relationship Id="rId12" Type="http://schemas.openxmlformats.org/officeDocument/2006/relationships/hyperlink" Target="https://creativecommons.org/licenses/by-sa/2.0/deed.en" TargetMode="External"/><Relationship Id="rId17" Type="http://schemas.openxmlformats.org/officeDocument/2006/relationships/hyperlink" Target="https://www.pexels.com/photo/closeup-photography-of-white-long-coated-puppy-130763/%20Caio" TargetMode="External"/><Relationship Id="rId2" Type="http://schemas.openxmlformats.org/officeDocument/2006/relationships/notesSlide" Target="../notesSlides/notesSlide99.xml"/><Relationship Id="rId16" Type="http://schemas.openxmlformats.org/officeDocument/2006/relationships/hyperlink" Target="https://creativecommons.org/licenses/by/2.0/deed.en" TargetMode="External"/><Relationship Id="rId20" Type="http://schemas.openxmlformats.org/officeDocument/2006/relationships/hyperlink" Target="https://commons.wikimedia.org/wiki/File:Mark_twain2.JPG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mmons.wikimedia.org/wiki/File:Thomas_Bayes.gif" TargetMode="External"/><Relationship Id="rId11" Type="http://schemas.openxmlformats.org/officeDocument/2006/relationships/hyperlink" Target="https://en.wikipedia.org/wiki/en:Creative_Commons" TargetMode="External"/><Relationship Id="rId5" Type="http://schemas.openxmlformats.org/officeDocument/2006/relationships/hyperlink" Target="https://people.eecs.berkeley.edu/~jordan/courses/260-spring10/lectures/lecture5.pdf" TargetMode="External"/><Relationship Id="rId15" Type="http://schemas.openxmlformats.org/officeDocument/2006/relationships/hyperlink" Target="http://flickr.bairdphotos.com/" TargetMode="External"/><Relationship Id="rId10" Type="http://schemas.openxmlformats.org/officeDocument/2006/relationships/hyperlink" Target="https://commons.wikimedia.org/wiki/File:Amber_Rose_-_2014_People_Magazine_Awards_(cropped).jpg" TargetMode="External"/><Relationship Id="rId19" Type="http://schemas.openxmlformats.org/officeDocument/2006/relationships/hyperlink" Target="https://www.pexels.com/photo/food-sugar-milk-sweet-6740/" TargetMode="External"/><Relationship Id="rId4" Type="http://schemas.openxmlformats.org/officeDocument/2006/relationships/hyperlink" Target="https://creativecommons.org/publicdomain/mark/1.0/" TargetMode="External"/><Relationship Id="rId9" Type="http://schemas.openxmlformats.org/officeDocument/2006/relationships/hyperlink" Target="https://creativecommons.org/licenses/by/2.0/" TargetMode="External"/><Relationship Id="rId14" Type="http://schemas.openxmlformats.org/officeDocument/2006/relationships/hyperlink" Target="https://commons.wikimedia.org/wiki/File:Blond_long-haired_young_lady_woman.jpg," TargetMode="External"/><Relationship Id="rId22" Type="http://schemas.openxmlformats.org/officeDocument/2006/relationships/hyperlink" Target="https://commons.wikimedia.org/wiki/File:Tenniel_red_queen_with_alice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23447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inference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387900" y="4051600"/>
            <a:ext cx="8520600" cy="8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line, 4 times more men have long hair than women.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numbers to our dilemma</a:t>
            </a:r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4883700" y="1897550"/>
            <a:ext cx="1455300" cy="1622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6331500" y="340020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Shape 147"/>
          <p:cNvSpPr txBox="1"/>
          <p:nvPr/>
        </p:nvSpPr>
        <p:spPr>
          <a:xfrm>
            <a:off x="62688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4 have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long hair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48" name="Shape 148"/>
          <p:cNvSpPr txBox="1"/>
          <p:nvPr/>
        </p:nvSpPr>
        <p:spPr>
          <a:xfrm>
            <a:off x="48210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94 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997500" y="3445725"/>
            <a:ext cx="1455300" cy="74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2445300" y="3445725"/>
            <a:ext cx="1455300" cy="741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Shape 151"/>
          <p:cNvSpPr txBox="1"/>
          <p:nvPr/>
        </p:nvSpPr>
        <p:spPr>
          <a:xfrm>
            <a:off x="23826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1 has</a:t>
            </a:r>
            <a:endParaRPr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long 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9348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 has</a:t>
            </a:r>
            <a:endParaRPr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2366850" y="2534125"/>
            <a:ext cx="1656000" cy="1095600"/>
          </a:xfrm>
          <a:prstGeom prst="ellipse">
            <a:avLst/>
          </a:prstGeom>
          <a:noFill/>
          <a:ln w="762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6253050" y="2610325"/>
            <a:ext cx="1656000" cy="1095600"/>
          </a:xfrm>
          <a:prstGeom prst="ellipse">
            <a:avLst/>
          </a:prstGeom>
          <a:noFill/>
          <a:ln w="762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Shape 155"/>
          <p:cNvSpPr txBox="1"/>
          <p:nvPr/>
        </p:nvSpPr>
        <p:spPr>
          <a:xfrm>
            <a:off x="55449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98 men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in line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56" name="Shape 156"/>
          <p:cNvSpPr txBox="1"/>
          <p:nvPr/>
        </p:nvSpPr>
        <p:spPr>
          <a:xfrm>
            <a:off x="1563025" y="11833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2 women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in line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Shape 2036"/>
          <p:cNvSpPr txBox="1">
            <a:spLocks noGrp="1"/>
          </p:cNvSpPr>
          <p:nvPr>
            <p:ph type="title"/>
          </p:nvPr>
        </p:nvSpPr>
        <p:spPr>
          <a:xfrm>
            <a:off x="-1225125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How</a:t>
            </a:r>
            <a:endParaRPr sz="4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Bayesian Inference</a:t>
            </a:r>
            <a:endParaRPr sz="4400"/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Works</a:t>
            </a:r>
            <a:endParaRPr sz="44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7" name="Shape 2037"/>
          <p:cNvSpPr txBox="1">
            <a:spLocks noGrp="1"/>
          </p:cNvSpPr>
          <p:nvPr>
            <p:ph type="body" idx="1"/>
          </p:nvPr>
        </p:nvSpPr>
        <p:spPr>
          <a:xfrm>
            <a:off x="6703350" y="2169700"/>
            <a:ext cx="2533200" cy="7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by Brandon Rohrer</a:t>
            </a:r>
            <a:endParaRPr/>
          </a:p>
        </p:txBody>
      </p:sp>
      <p:sp>
        <p:nvSpPr>
          <p:cNvPr id="2038" name="Shape 2038"/>
          <p:cNvSpPr/>
          <p:nvPr/>
        </p:nvSpPr>
        <p:spPr>
          <a:xfrm>
            <a:off x="617375" y="23414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9" name="Shape 2039"/>
          <p:cNvSpPr txBox="1"/>
          <p:nvPr/>
        </p:nvSpPr>
        <p:spPr>
          <a:xfrm>
            <a:off x="756800" y="43702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040" name="Shape 2040"/>
          <p:cNvSpPr txBox="1"/>
          <p:nvPr/>
        </p:nvSpPr>
        <p:spPr>
          <a:xfrm>
            <a:off x="1499963" y="43702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041" name="Shape 2041"/>
          <p:cNvSpPr txBox="1"/>
          <p:nvPr/>
        </p:nvSpPr>
        <p:spPr>
          <a:xfrm>
            <a:off x="2204600" y="43702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042" name="Shape 2042"/>
          <p:cNvSpPr txBox="1"/>
          <p:nvPr/>
        </p:nvSpPr>
        <p:spPr>
          <a:xfrm>
            <a:off x="2928500" y="43754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043" name="Shape 2043"/>
          <p:cNvSpPr txBox="1"/>
          <p:nvPr/>
        </p:nvSpPr>
        <p:spPr>
          <a:xfrm>
            <a:off x="3658650" y="43702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044" name="Shape 2044"/>
          <p:cNvSpPr txBox="1"/>
          <p:nvPr/>
        </p:nvSpPr>
        <p:spPr>
          <a:xfrm>
            <a:off x="4379425" y="43754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2045" name="Shape 2045"/>
          <p:cNvSpPr/>
          <p:nvPr/>
        </p:nvSpPr>
        <p:spPr>
          <a:xfrm>
            <a:off x="811425" y="3172549"/>
            <a:ext cx="5199275" cy="1160289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46" name="Shape 2046"/>
          <p:cNvSpPr/>
          <p:nvPr/>
        </p:nvSpPr>
        <p:spPr>
          <a:xfrm>
            <a:off x="811425" y="3172474"/>
            <a:ext cx="5199275" cy="1160289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solidFill>
            <a:srgbClr val="6D9EEB"/>
          </a:solidFill>
          <a:ln w="28575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047" name="Shape 2047"/>
          <p:cNvGrpSpPr/>
          <p:nvPr/>
        </p:nvGrpSpPr>
        <p:grpSpPr>
          <a:xfrm>
            <a:off x="1084753" y="2447281"/>
            <a:ext cx="3010789" cy="1939161"/>
            <a:chOff x="2025425" y="2788395"/>
            <a:chExt cx="5204475" cy="1749830"/>
          </a:xfrm>
        </p:grpSpPr>
        <p:sp>
          <p:nvSpPr>
            <p:cNvPr id="2048" name="Shape 2048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Shape 2049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1C4587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050" name="Shape 2050"/>
          <p:cNvSpPr txBox="1"/>
          <p:nvPr/>
        </p:nvSpPr>
        <p:spPr>
          <a:xfrm>
            <a:off x="5100200" y="43702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2051" name="Shape 2051"/>
          <p:cNvCxnSpPr/>
          <p:nvPr/>
        </p:nvCxnSpPr>
        <p:spPr>
          <a:xfrm rot="10800000">
            <a:off x="1054275" y="43206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2" name="Shape 2052"/>
          <p:cNvCxnSpPr/>
          <p:nvPr/>
        </p:nvCxnSpPr>
        <p:spPr>
          <a:xfrm rot="10800000">
            <a:off x="1781900" y="43206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3" name="Shape 2053"/>
          <p:cNvCxnSpPr/>
          <p:nvPr/>
        </p:nvCxnSpPr>
        <p:spPr>
          <a:xfrm rot="10800000">
            <a:off x="2507650" y="43206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4" name="Shape 2054"/>
          <p:cNvCxnSpPr/>
          <p:nvPr/>
        </p:nvCxnSpPr>
        <p:spPr>
          <a:xfrm rot="10800000">
            <a:off x="3215750" y="43206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5" name="Shape 2055"/>
          <p:cNvCxnSpPr/>
          <p:nvPr/>
        </p:nvCxnSpPr>
        <p:spPr>
          <a:xfrm rot="10800000">
            <a:off x="3943775" y="43138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6" name="Shape 2056"/>
          <p:cNvCxnSpPr/>
          <p:nvPr/>
        </p:nvCxnSpPr>
        <p:spPr>
          <a:xfrm rot="10800000">
            <a:off x="4656825" y="43133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7" name="Shape 2057"/>
          <p:cNvCxnSpPr/>
          <p:nvPr/>
        </p:nvCxnSpPr>
        <p:spPr>
          <a:xfrm rot="10800000">
            <a:off x="5378250" y="43206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8" name="Shape 2058"/>
          <p:cNvSpPr txBox="1"/>
          <p:nvPr/>
        </p:nvSpPr>
        <p:spPr>
          <a:xfrm rot="5400000">
            <a:off x="-405009" y="30748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2059" name="Shape 2059"/>
          <p:cNvCxnSpPr/>
          <p:nvPr/>
        </p:nvCxnSpPr>
        <p:spPr>
          <a:xfrm rot="10800000">
            <a:off x="2401775" y="26178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0" name="Shape 2060"/>
          <p:cNvCxnSpPr/>
          <p:nvPr/>
        </p:nvCxnSpPr>
        <p:spPr>
          <a:xfrm rot="10800000">
            <a:off x="2577975" y="26178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1" name="Shape 2061"/>
          <p:cNvCxnSpPr/>
          <p:nvPr/>
        </p:nvCxnSpPr>
        <p:spPr>
          <a:xfrm rot="10800000">
            <a:off x="5051750" y="26178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62" name="Shape 2062"/>
          <p:cNvSpPr txBox="1"/>
          <p:nvPr/>
        </p:nvSpPr>
        <p:spPr>
          <a:xfrm>
            <a:off x="769766" y="30031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Bayesian</a:t>
            </a:r>
            <a:endParaRPr>
              <a:solidFill>
                <a:srgbClr val="66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estimate</a:t>
            </a:r>
            <a:endParaRPr>
              <a:solidFill>
                <a:srgbClr val="660000"/>
              </a:solidFill>
            </a:endParaRPr>
          </a:p>
        </p:txBody>
      </p:sp>
      <p:sp>
        <p:nvSpPr>
          <p:cNvPr id="2063" name="Shape 2063"/>
          <p:cNvSpPr txBox="1"/>
          <p:nvPr/>
        </p:nvSpPr>
        <p:spPr>
          <a:xfrm>
            <a:off x="3665366" y="29269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non-Bayesian</a:t>
            </a:r>
            <a:endParaRPr>
              <a:solidFill>
                <a:srgbClr val="66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estimate</a:t>
            </a:r>
            <a:endParaRPr>
              <a:solidFill>
                <a:srgbClr val="660000"/>
              </a:solidFill>
            </a:endParaRPr>
          </a:p>
        </p:txBody>
      </p:sp>
      <p:sp>
        <p:nvSpPr>
          <p:cNvPr id="2064" name="Shape 2064"/>
          <p:cNvSpPr txBox="1"/>
          <p:nvPr/>
        </p:nvSpPr>
        <p:spPr>
          <a:xfrm>
            <a:off x="1747400" y="45988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Weight in pounds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2065" name="Shape 2065" descr="brohrer_strata_photo.jpg"/>
          <p:cNvPicPr preferRelativeResize="0"/>
          <p:nvPr/>
        </p:nvPicPr>
        <p:blipFill rotWithShape="1">
          <a:blip r:embed="rId3">
            <a:alphaModFix/>
          </a:blip>
          <a:srcRect l="17946" t="12194" r="13919" b="27967"/>
          <a:stretch/>
        </p:blipFill>
        <p:spPr>
          <a:xfrm>
            <a:off x="7065025" y="430013"/>
            <a:ext cx="1328348" cy="17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6" name="Shape 2066"/>
          <p:cNvSpPr txBox="1">
            <a:spLocks noGrp="1"/>
          </p:cNvSpPr>
          <p:nvPr>
            <p:ph type="body" idx="1"/>
          </p:nvPr>
        </p:nvSpPr>
        <p:spPr>
          <a:xfrm>
            <a:off x="5647300" y="2817813"/>
            <a:ext cx="4581000" cy="17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P(A | B)  =  P(B | A)  P(A)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			    P(B)</a:t>
            </a:r>
            <a:endParaRPr/>
          </a:p>
        </p:txBody>
      </p:sp>
      <p:cxnSp>
        <p:nvCxnSpPr>
          <p:cNvPr id="2067" name="Shape 2067"/>
          <p:cNvCxnSpPr/>
          <p:nvPr/>
        </p:nvCxnSpPr>
        <p:spPr>
          <a:xfrm>
            <a:off x="7395875" y="3899650"/>
            <a:ext cx="1344600" cy="0"/>
          </a:xfrm>
          <a:prstGeom prst="straightConnector1">
            <a:avLst/>
          </a:pr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2" name="Shape 2072"/>
          <p:cNvGrpSpPr/>
          <p:nvPr/>
        </p:nvGrpSpPr>
        <p:grpSpPr>
          <a:xfrm>
            <a:off x="180304" y="865018"/>
            <a:ext cx="8910312" cy="3433477"/>
            <a:chOff x="617375" y="2341425"/>
            <a:chExt cx="5393325" cy="2078250"/>
          </a:xfrm>
        </p:grpSpPr>
        <p:sp>
          <p:nvSpPr>
            <p:cNvPr id="2073" name="Shape 2073"/>
            <p:cNvSpPr/>
            <p:nvPr/>
          </p:nvSpPr>
          <p:spPr>
            <a:xfrm>
              <a:off x="617375" y="2341425"/>
              <a:ext cx="5250000" cy="20766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Shape 2074"/>
            <p:cNvSpPr/>
            <p:nvPr/>
          </p:nvSpPr>
          <p:spPr>
            <a:xfrm>
              <a:off x="811425" y="3172549"/>
              <a:ext cx="5199275" cy="1160289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noFill/>
            <a:ln w="762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75" name="Shape 2075"/>
            <p:cNvSpPr/>
            <p:nvPr/>
          </p:nvSpPr>
          <p:spPr>
            <a:xfrm>
              <a:off x="811425" y="3172474"/>
              <a:ext cx="5199275" cy="1160289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D9EEB"/>
            </a:solidFill>
            <a:ln w="28575" cap="flat" cmpd="sng">
              <a:solidFill>
                <a:srgbClr val="1C4587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2076" name="Shape 2076"/>
            <p:cNvGrpSpPr/>
            <p:nvPr/>
          </p:nvGrpSpPr>
          <p:grpSpPr>
            <a:xfrm>
              <a:off x="1084753" y="2447281"/>
              <a:ext cx="3010789" cy="1939161"/>
              <a:chOff x="2025425" y="2788395"/>
              <a:chExt cx="5204475" cy="1749830"/>
            </a:xfrm>
          </p:grpSpPr>
          <p:sp>
            <p:nvSpPr>
              <p:cNvPr id="2077" name="Shape 2077"/>
              <p:cNvSpPr/>
              <p:nvPr/>
            </p:nvSpPr>
            <p:spPr>
              <a:xfrm>
                <a:off x="2025425" y="4471325"/>
                <a:ext cx="5199300" cy="66900"/>
              </a:xfrm>
              <a:prstGeom prst="rect">
                <a:avLst/>
              </a:pr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Shape 2078"/>
              <p:cNvSpPr/>
              <p:nvPr/>
            </p:nvSpPr>
            <p:spPr>
              <a:xfrm>
                <a:off x="2030625" y="2788395"/>
                <a:ext cx="5199275" cy="1696825"/>
              </a:xfrm>
              <a:custGeom>
                <a:avLst/>
                <a:gdLst/>
                <a:ahLst/>
                <a:cxnLst/>
                <a:rect l="0" t="0" r="0" b="0"/>
                <a:pathLst>
                  <a:path w="207971" h="67873" extrusionOk="0">
                    <a:moveTo>
                      <a:pt x="0" y="67427"/>
                    </a:moveTo>
                    <a:cubicBezTo>
                      <a:pt x="7587" y="64452"/>
                      <a:pt x="28489" y="60807"/>
                      <a:pt x="45522" y="49575"/>
                    </a:cubicBezTo>
                    <a:cubicBezTo>
                      <a:pt x="62555" y="38343"/>
                      <a:pt x="83158" y="-558"/>
                      <a:pt x="102200" y="37"/>
                    </a:cubicBezTo>
                    <a:cubicBezTo>
                      <a:pt x="121242" y="632"/>
                      <a:pt x="142144" y="41839"/>
                      <a:pt x="159772" y="53145"/>
                    </a:cubicBezTo>
                    <a:cubicBezTo>
                      <a:pt x="177401" y="64451"/>
                      <a:pt x="199938" y="65418"/>
                      <a:pt x="207971" y="67873"/>
                    </a:cubicBezTo>
                  </a:path>
                </a:pathLst>
              </a:custGeom>
              <a:solidFill>
                <a:srgbClr val="1C4587"/>
              </a:solidFill>
              <a:ln w="9525" cap="flat" cmpd="sng">
                <a:solidFill>
                  <a:srgbClr val="66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cxnSp>
          <p:nvCxnSpPr>
            <p:cNvPr id="2079" name="Shape 2079"/>
            <p:cNvCxnSpPr/>
            <p:nvPr/>
          </p:nvCxnSpPr>
          <p:spPr>
            <a:xfrm rot="10800000">
              <a:off x="1054275" y="4320600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0" name="Shape 2080"/>
            <p:cNvCxnSpPr/>
            <p:nvPr/>
          </p:nvCxnSpPr>
          <p:spPr>
            <a:xfrm rot="10800000">
              <a:off x="1781900" y="4320600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1" name="Shape 2081"/>
            <p:cNvCxnSpPr/>
            <p:nvPr/>
          </p:nvCxnSpPr>
          <p:spPr>
            <a:xfrm rot="10800000">
              <a:off x="2507650" y="4320600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2" name="Shape 2082"/>
            <p:cNvCxnSpPr/>
            <p:nvPr/>
          </p:nvCxnSpPr>
          <p:spPr>
            <a:xfrm rot="10800000">
              <a:off x="3215750" y="4320600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3" name="Shape 2083"/>
            <p:cNvCxnSpPr/>
            <p:nvPr/>
          </p:nvCxnSpPr>
          <p:spPr>
            <a:xfrm rot="10800000">
              <a:off x="3943775" y="4313800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4" name="Shape 2084"/>
            <p:cNvCxnSpPr/>
            <p:nvPr/>
          </p:nvCxnSpPr>
          <p:spPr>
            <a:xfrm rot="10800000">
              <a:off x="4656825" y="43133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5" name="Shape 2085"/>
            <p:cNvCxnSpPr/>
            <p:nvPr/>
          </p:nvCxnSpPr>
          <p:spPr>
            <a:xfrm rot="10800000">
              <a:off x="5378250" y="4320600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6" name="Shape 2086"/>
            <p:cNvCxnSpPr/>
            <p:nvPr/>
          </p:nvCxnSpPr>
          <p:spPr>
            <a:xfrm rot="10800000">
              <a:off x="2401775" y="2617875"/>
              <a:ext cx="0" cy="18018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7" name="Shape 2087"/>
            <p:cNvCxnSpPr/>
            <p:nvPr/>
          </p:nvCxnSpPr>
          <p:spPr>
            <a:xfrm rot="10800000">
              <a:off x="2577975" y="2617875"/>
              <a:ext cx="0" cy="18018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8" name="Shape 2088"/>
            <p:cNvCxnSpPr/>
            <p:nvPr/>
          </p:nvCxnSpPr>
          <p:spPr>
            <a:xfrm rot="10800000">
              <a:off x="5051750" y="2617875"/>
              <a:ext cx="0" cy="18018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89" name="Shape 2089"/>
            <p:cNvSpPr txBox="1"/>
            <p:nvPr/>
          </p:nvSpPr>
          <p:spPr>
            <a:xfrm>
              <a:off x="769766" y="3003150"/>
              <a:ext cx="14034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660000"/>
                  </a:solidFill>
                </a:rPr>
                <a:t>Bayesian</a:t>
              </a:r>
              <a:endParaRPr sz="2400">
                <a:solidFill>
                  <a:srgbClr val="660000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660000"/>
                  </a:solidFill>
                </a:rPr>
                <a:t>estimate</a:t>
              </a:r>
              <a:endParaRPr sz="2400">
                <a:solidFill>
                  <a:srgbClr val="660000"/>
                </a:solidFill>
              </a:endParaRPr>
            </a:p>
          </p:txBody>
        </p:sp>
        <p:sp>
          <p:nvSpPr>
            <p:cNvPr id="2090" name="Shape 2090"/>
            <p:cNvSpPr txBox="1"/>
            <p:nvPr/>
          </p:nvSpPr>
          <p:spPr>
            <a:xfrm>
              <a:off x="3665366" y="2926950"/>
              <a:ext cx="14034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660000"/>
                  </a:solidFill>
                </a:rPr>
                <a:t>non-Bayesian</a:t>
              </a:r>
              <a:endParaRPr sz="2400">
                <a:solidFill>
                  <a:srgbClr val="660000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660000"/>
                  </a:solidFill>
                </a:rPr>
                <a:t>estimate</a:t>
              </a:r>
              <a:endParaRPr sz="2400">
                <a:solidFill>
                  <a:srgbClr val="660000"/>
                </a:solidFill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 descr="woman-1373444_1920.jpg"/>
          <p:cNvPicPr preferRelativeResize="0"/>
          <p:nvPr/>
        </p:nvPicPr>
        <p:blipFill rotWithShape="1">
          <a:blip r:embed="rId3">
            <a:alphaModFix/>
          </a:blip>
          <a:srcRect l="44011" t="3902" r="16353" b="32950"/>
          <a:stretch/>
        </p:blipFill>
        <p:spPr>
          <a:xfrm>
            <a:off x="786687" y="2748153"/>
            <a:ext cx="1593490" cy="2005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 descr="14980156036_ae25df7658_o.jpg"/>
          <p:cNvPicPr preferRelativeResize="0"/>
          <p:nvPr/>
        </p:nvPicPr>
        <p:blipFill rotWithShape="1">
          <a:blip r:embed="rId4">
            <a:alphaModFix/>
          </a:blip>
          <a:srcRect l="27424" t="1608" r="29401" b="44043"/>
          <a:stretch/>
        </p:blipFill>
        <p:spPr>
          <a:xfrm>
            <a:off x="6807325" y="2688371"/>
            <a:ext cx="1593488" cy="2005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 descr="Amber_Rose_-_2014_People_Magazine_Awards_(cropped).jpg"/>
          <p:cNvPicPr preferRelativeResize="0"/>
          <p:nvPr/>
        </p:nvPicPr>
        <p:blipFill rotWithShape="1">
          <a:blip r:embed="rId5">
            <a:alphaModFix/>
          </a:blip>
          <a:srcRect b="5222"/>
          <a:stretch/>
        </p:blipFill>
        <p:spPr>
          <a:xfrm>
            <a:off x="786677" y="427350"/>
            <a:ext cx="1593490" cy="2005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 descr="512px-Neil_Armstrong_1956_portrait.jpg"/>
          <p:cNvPicPr preferRelativeResize="0"/>
          <p:nvPr/>
        </p:nvPicPr>
        <p:blipFill rotWithShape="1">
          <a:blip r:embed="rId6">
            <a:alphaModFix/>
          </a:blip>
          <a:srcRect l="13154" r="8824" b="33576"/>
          <a:stretch/>
        </p:blipFill>
        <p:spPr>
          <a:xfrm>
            <a:off x="6807325" y="406042"/>
            <a:ext cx="1593489" cy="200585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/>
          <p:nvPr/>
        </p:nvSpPr>
        <p:spPr>
          <a:xfrm>
            <a:off x="45027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45027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Shape 167"/>
          <p:cNvSpPr txBox="1"/>
          <p:nvPr/>
        </p:nvSpPr>
        <p:spPr>
          <a:xfrm>
            <a:off x="44781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50 are 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68" name="Shape 168"/>
          <p:cNvSpPr txBox="1"/>
          <p:nvPr/>
        </p:nvSpPr>
        <p:spPr>
          <a:xfrm>
            <a:off x="4311600" y="4392525"/>
            <a:ext cx="1989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2 men have long hair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69" name="Shape 169"/>
          <p:cNvSpPr txBox="1"/>
          <p:nvPr/>
        </p:nvSpPr>
        <p:spPr>
          <a:xfrm>
            <a:off x="4440000" y="24433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 men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30550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30549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 txBox="1"/>
          <p:nvPr/>
        </p:nvSpPr>
        <p:spPr>
          <a:xfrm>
            <a:off x="29346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50 are women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2992200" y="32815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25 women</a:t>
            </a:r>
            <a:endParaRPr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have</a:t>
            </a:r>
            <a:endParaRPr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long 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29923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 women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175" name="Shape 175"/>
          <p:cNvSpPr txBox="1"/>
          <p:nvPr/>
        </p:nvSpPr>
        <p:spPr>
          <a:xfrm>
            <a:off x="3620425" y="4975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people at the movies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>
            <a:off x="3136200" y="1592750"/>
            <a:ext cx="28218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Shape 181"/>
          <p:cNvSpPr/>
          <p:nvPr/>
        </p:nvSpPr>
        <p:spPr>
          <a:xfrm>
            <a:off x="3136200" y="4292150"/>
            <a:ext cx="28218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Shape 182"/>
          <p:cNvSpPr txBox="1"/>
          <p:nvPr/>
        </p:nvSpPr>
        <p:spPr>
          <a:xfrm>
            <a:off x="37161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98 are 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83" name="Shape 183"/>
          <p:cNvSpPr txBox="1"/>
          <p:nvPr/>
        </p:nvSpPr>
        <p:spPr>
          <a:xfrm>
            <a:off x="3549600" y="4392525"/>
            <a:ext cx="1989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4 men have long hair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84" name="Shape 184"/>
          <p:cNvSpPr txBox="1"/>
          <p:nvPr/>
        </p:nvSpPr>
        <p:spPr>
          <a:xfrm>
            <a:off x="3754200" y="25957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94 men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185" name="Shape 185"/>
          <p:cNvSpPr/>
          <p:nvPr/>
        </p:nvSpPr>
        <p:spPr>
          <a:xfrm>
            <a:off x="3054908" y="1592750"/>
            <a:ext cx="81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Shape 186"/>
          <p:cNvSpPr/>
          <p:nvPr/>
        </p:nvSpPr>
        <p:spPr>
          <a:xfrm>
            <a:off x="3054900" y="2970550"/>
            <a:ext cx="81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1486825" y="9547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2 are</a:t>
            </a:r>
            <a:endParaRPr>
              <a:solidFill>
                <a:srgbClr val="D9D9D9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women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88" name="Shape 188"/>
          <p:cNvSpPr txBox="1"/>
          <p:nvPr/>
        </p:nvSpPr>
        <p:spPr>
          <a:xfrm>
            <a:off x="2182850" y="3052950"/>
            <a:ext cx="872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One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has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long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89" name="Shape 189"/>
          <p:cNvSpPr txBox="1"/>
          <p:nvPr/>
        </p:nvSpPr>
        <p:spPr>
          <a:xfrm>
            <a:off x="2182933" y="1660975"/>
            <a:ext cx="872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One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has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short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3620425" y="4975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people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In line for the men’s restroom</a:t>
            </a:r>
            <a:endParaRPr>
              <a:solidFill>
                <a:srgbClr val="D9D9D9"/>
              </a:solidFill>
            </a:endParaRPr>
          </a:p>
        </p:txBody>
      </p:sp>
      <p:pic>
        <p:nvPicPr>
          <p:cNvPr id="191" name="Shape 191" descr="woman-1373444_1920.jpg"/>
          <p:cNvPicPr preferRelativeResize="0"/>
          <p:nvPr/>
        </p:nvPicPr>
        <p:blipFill rotWithShape="1">
          <a:blip r:embed="rId3">
            <a:alphaModFix/>
          </a:blip>
          <a:srcRect l="44011" t="3902" r="16353" b="32950"/>
          <a:stretch/>
        </p:blipFill>
        <p:spPr>
          <a:xfrm>
            <a:off x="786687" y="2748153"/>
            <a:ext cx="1593490" cy="2005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 descr="14980156036_ae25df7658_o.jpg"/>
          <p:cNvPicPr preferRelativeResize="0"/>
          <p:nvPr/>
        </p:nvPicPr>
        <p:blipFill rotWithShape="1">
          <a:blip r:embed="rId4">
            <a:alphaModFix/>
          </a:blip>
          <a:srcRect l="27424" t="1608" r="29401" b="44043"/>
          <a:stretch/>
        </p:blipFill>
        <p:spPr>
          <a:xfrm>
            <a:off x="6807325" y="2688371"/>
            <a:ext cx="1593488" cy="20058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 descr="Amber_Rose_-_2014_People_Magazine_Awards_(cropped).jpg"/>
          <p:cNvPicPr preferRelativeResize="0"/>
          <p:nvPr/>
        </p:nvPicPr>
        <p:blipFill rotWithShape="1">
          <a:blip r:embed="rId5">
            <a:alphaModFix/>
          </a:blip>
          <a:srcRect b="5222"/>
          <a:stretch/>
        </p:blipFill>
        <p:spPr>
          <a:xfrm>
            <a:off x="786677" y="427350"/>
            <a:ext cx="1593490" cy="2005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 descr="512px-Neil_Armstrong_1956_portrait.jpg"/>
          <p:cNvPicPr preferRelativeResize="0"/>
          <p:nvPr/>
        </p:nvPicPr>
        <p:blipFill rotWithShape="1">
          <a:blip r:embed="rId6">
            <a:alphaModFix/>
          </a:blip>
          <a:srcRect l="13154" r="8824" b="33576"/>
          <a:stretch/>
        </p:blipFill>
        <p:spPr>
          <a:xfrm>
            <a:off x="6807325" y="406042"/>
            <a:ext cx="1593489" cy="200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Translate to math</a:t>
            </a:r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P(something) = # something / # everything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P(woman) 	= Probability that a person is a woman</a:t>
            </a:r>
            <a:endParaRPr/>
          </a:p>
          <a:p>
            <a:pPr marL="91440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# women / # people</a:t>
            </a:r>
            <a:endParaRPr/>
          </a:p>
          <a:p>
            <a:pPr marL="914400" lvl="0" indent="45720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50 / 100 = </a:t>
            </a:r>
            <a:r>
              <a:rPr lang="en" b="1"/>
              <a:t>.5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P(man) 		= Probability that a person is a man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		= # men / # people</a:t>
            </a:r>
            <a:endParaRPr/>
          </a:p>
          <a:p>
            <a:pPr marL="914400" lvl="0" indent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= 50 / 100 = </a:t>
            </a:r>
            <a:r>
              <a:rPr lang="en" b="1"/>
              <a:t>.5</a:t>
            </a:r>
            <a:endParaRPr b="1"/>
          </a:p>
        </p:txBody>
      </p:sp>
      <p:sp>
        <p:nvSpPr>
          <p:cNvPr id="201" name="Shape 201"/>
          <p:cNvSpPr/>
          <p:nvPr/>
        </p:nvSpPr>
        <p:spPr>
          <a:xfrm>
            <a:off x="73221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73221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Shape 203"/>
          <p:cNvSpPr txBox="1"/>
          <p:nvPr/>
        </p:nvSpPr>
        <p:spPr>
          <a:xfrm>
            <a:off x="72975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50 are 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04" name="Shape 204"/>
          <p:cNvSpPr/>
          <p:nvPr/>
        </p:nvSpPr>
        <p:spPr>
          <a:xfrm>
            <a:off x="58744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58743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Shape 206"/>
          <p:cNvSpPr txBox="1"/>
          <p:nvPr/>
        </p:nvSpPr>
        <p:spPr>
          <a:xfrm>
            <a:off x="57540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50 are women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07" name="Shape 207"/>
          <p:cNvSpPr txBox="1"/>
          <p:nvPr/>
        </p:nvSpPr>
        <p:spPr>
          <a:xfrm>
            <a:off x="6439825" y="4213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people at the movies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P(something) = # something / # everything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P(woman)      = Probability that a person is a woman</a:t>
            </a:r>
            <a:endParaRPr/>
          </a:p>
          <a:p>
            <a:pPr marL="91440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= # women / # people</a:t>
            </a:r>
            <a:endParaRPr/>
          </a:p>
          <a:p>
            <a:pPr marL="91440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= 2 / 100 = </a:t>
            </a:r>
            <a:r>
              <a:rPr lang="en" b="1"/>
              <a:t>.02</a:t>
            </a:r>
            <a:endParaRPr b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P(man) 	        = Probability that a person is a man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        = # men / # people</a:t>
            </a:r>
            <a:endParaRPr/>
          </a:p>
          <a:p>
            <a:pPr marL="914400" lvl="0" indent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= 98 / 100 = </a:t>
            </a:r>
            <a:r>
              <a:rPr lang="en" b="1"/>
              <a:t>.98</a:t>
            </a:r>
            <a:endParaRPr b="1"/>
          </a:p>
        </p:txBody>
      </p:sp>
      <p:sp>
        <p:nvSpPr>
          <p:cNvPr id="213" name="Shape 213"/>
          <p:cNvSpPr/>
          <p:nvPr/>
        </p:nvSpPr>
        <p:spPr>
          <a:xfrm>
            <a:off x="5955600" y="1592750"/>
            <a:ext cx="28218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5955600" y="4292150"/>
            <a:ext cx="28218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Shape 215"/>
          <p:cNvSpPr txBox="1"/>
          <p:nvPr/>
        </p:nvSpPr>
        <p:spPr>
          <a:xfrm>
            <a:off x="65355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98 are 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5874308" y="1592750"/>
            <a:ext cx="81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5874300" y="2970550"/>
            <a:ext cx="81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Shape 218"/>
          <p:cNvSpPr txBox="1"/>
          <p:nvPr/>
        </p:nvSpPr>
        <p:spPr>
          <a:xfrm>
            <a:off x="43824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2 are</a:t>
            </a:r>
            <a:endParaRPr>
              <a:solidFill>
                <a:srgbClr val="D9D9D9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women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6439825" y="268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people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In line for the men’s restroom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Translate to math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probabilities</a:t>
            </a:r>
            <a:endParaRPr/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706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P(long hair | woman) 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I know that a person is a woman, what is the probability that person has long hair? 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P(long hair | woman) 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# women with long hair / # women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= 25 / 50 = </a:t>
            </a:r>
            <a:r>
              <a:rPr lang="en" b="1"/>
              <a:t>.5</a:t>
            </a:r>
            <a:endParaRPr/>
          </a:p>
        </p:txBody>
      </p:sp>
      <p:sp>
        <p:nvSpPr>
          <p:cNvPr id="227" name="Shape 227"/>
          <p:cNvSpPr/>
          <p:nvPr/>
        </p:nvSpPr>
        <p:spPr>
          <a:xfrm>
            <a:off x="70173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Shape 228"/>
          <p:cNvSpPr/>
          <p:nvPr/>
        </p:nvSpPr>
        <p:spPr>
          <a:xfrm>
            <a:off x="70173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Shape 229"/>
          <p:cNvSpPr/>
          <p:nvPr/>
        </p:nvSpPr>
        <p:spPr>
          <a:xfrm>
            <a:off x="55696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55695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Shape 231"/>
          <p:cNvSpPr txBox="1"/>
          <p:nvPr/>
        </p:nvSpPr>
        <p:spPr>
          <a:xfrm>
            <a:off x="54492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50 are women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32" name="Shape 232"/>
          <p:cNvSpPr txBox="1"/>
          <p:nvPr/>
        </p:nvSpPr>
        <p:spPr>
          <a:xfrm>
            <a:off x="5506800" y="32815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25 women</a:t>
            </a:r>
            <a:endParaRPr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have</a:t>
            </a:r>
            <a:endParaRPr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long 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233" name="Shape 233"/>
          <p:cNvSpPr txBox="1"/>
          <p:nvPr/>
        </p:nvSpPr>
        <p:spPr>
          <a:xfrm>
            <a:off x="55069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 women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135025" y="4975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people at the movies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7017300" y="1592750"/>
            <a:ext cx="1455300" cy="28194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/>
        </p:nvSpPr>
        <p:spPr>
          <a:xfrm>
            <a:off x="5650800" y="1592750"/>
            <a:ext cx="28218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Shape 241"/>
          <p:cNvSpPr/>
          <p:nvPr/>
        </p:nvSpPr>
        <p:spPr>
          <a:xfrm>
            <a:off x="5650800" y="4292150"/>
            <a:ext cx="28218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Shape 242"/>
          <p:cNvSpPr/>
          <p:nvPr/>
        </p:nvSpPr>
        <p:spPr>
          <a:xfrm>
            <a:off x="5569508" y="1592750"/>
            <a:ext cx="81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Shape 243"/>
          <p:cNvSpPr/>
          <p:nvPr/>
        </p:nvSpPr>
        <p:spPr>
          <a:xfrm>
            <a:off x="5569500" y="2970550"/>
            <a:ext cx="81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Shape 244"/>
          <p:cNvSpPr txBox="1"/>
          <p:nvPr/>
        </p:nvSpPr>
        <p:spPr>
          <a:xfrm>
            <a:off x="4001425" y="9547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2 are</a:t>
            </a:r>
            <a:endParaRPr>
              <a:solidFill>
                <a:srgbClr val="D9D9D9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women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45" name="Shape 245"/>
          <p:cNvSpPr txBox="1"/>
          <p:nvPr/>
        </p:nvSpPr>
        <p:spPr>
          <a:xfrm>
            <a:off x="4697450" y="3052950"/>
            <a:ext cx="872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One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has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long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246" name="Shape 246"/>
          <p:cNvSpPr txBox="1"/>
          <p:nvPr/>
        </p:nvSpPr>
        <p:spPr>
          <a:xfrm>
            <a:off x="4697533" y="1660975"/>
            <a:ext cx="872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One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has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short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247" name="Shape 247"/>
          <p:cNvSpPr txBox="1"/>
          <p:nvPr/>
        </p:nvSpPr>
        <p:spPr>
          <a:xfrm>
            <a:off x="6135025" y="4975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people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In line for the men’s restroom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probabilities</a:t>
            </a:r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706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doesn’t change when we consider people in line.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P(long hair | woman) 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# women with long hair / # women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= 1 / 2 = </a:t>
            </a:r>
            <a:r>
              <a:rPr lang="en" b="1"/>
              <a:t>.5</a:t>
            </a:r>
            <a:endParaRPr/>
          </a:p>
        </p:txBody>
      </p:sp>
      <p:sp>
        <p:nvSpPr>
          <p:cNvPr id="250" name="Shape 250"/>
          <p:cNvSpPr/>
          <p:nvPr/>
        </p:nvSpPr>
        <p:spPr>
          <a:xfrm>
            <a:off x="5650800" y="1592750"/>
            <a:ext cx="2821800" cy="28194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probabilities</a:t>
            </a:r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706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 know that a person is a man, what is the probability that person has long hair? 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P(long hair | man) </a:t>
            </a:r>
            <a:endParaRPr/>
          </a:p>
          <a:p>
            <a:pPr marL="0" lvl="0" indent="45720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# men with long hair / # men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2 / 50 = </a:t>
            </a:r>
            <a:r>
              <a:rPr lang="en" b="1"/>
              <a:t>.04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Whether in line or not.</a:t>
            </a:r>
            <a:endParaRPr/>
          </a:p>
        </p:txBody>
      </p:sp>
      <p:sp>
        <p:nvSpPr>
          <p:cNvPr id="257" name="Shape 257"/>
          <p:cNvSpPr/>
          <p:nvPr/>
        </p:nvSpPr>
        <p:spPr>
          <a:xfrm>
            <a:off x="70173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Shape 258"/>
          <p:cNvSpPr/>
          <p:nvPr/>
        </p:nvSpPr>
        <p:spPr>
          <a:xfrm>
            <a:off x="70173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Shape 259"/>
          <p:cNvSpPr txBox="1"/>
          <p:nvPr/>
        </p:nvSpPr>
        <p:spPr>
          <a:xfrm>
            <a:off x="69927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50 are men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60" name="Shape 260"/>
          <p:cNvSpPr txBox="1"/>
          <p:nvPr/>
        </p:nvSpPr>
        <p:spPr>
          <a:xfrm>
            <a:off x="6826200" y="4392525"/>
            <a:ext cx="1989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2 men have long hair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6954600" y="24433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 men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262" name="Shape 262"/>
          <p:cNvSpPr/>
          <p:nvPr/>
        </p:nvSpPr>
        <p:spPr>
          <a:xfrm>
            <a:off x="55696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Shape 263"/>
          <p:cNvSpPr/>
          <p:nvPr/>
        </p:nvSpPr>
        <p:spPr>
          <a:xfrm>
            <a:off x="55695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Shape 264"/>
          <p:cNvSpPr txBox="1"/>
          <p:nvPr/>
        </p:nvSpPr>
        <p:spPr>
          <a:xfrm>
            <a:off x="6135025" y="4975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people at the movies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65" name="Shape 265"/>
          <p:cNvSpPr/>
          <p:nvPr/>
        </p:nvSpPr>
        <p:spPr>
          <a:xfrm>
            <a:off x="5569500" y="1592750"/>
            <a:ext cx="1455300" cy="28194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probabilities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31100" cy="21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P(A | B) is the probability of A, given B.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“If I know B is the case, what is the probability that A is also the case?”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P(A | B) is not the same as P(B | A).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72" name="Shape 272" descr="pexels-photo-130763.jpeg"/>
          <p:cNvPicPr preferRelativeResize="0"/>
          <p:nvPr/>
        </p:nvPicPr>
        <p:blipFill rotWithShape="1">
          <a:blip r:embed="rId3">
            <a:alphaModFix/>
          </a:blip>
          <a:srcRect l="3243" r="6143"/>
          <a:stretch/>
        </p:blipFill>
        <p:spPr>
          <a:xfrm>
            <a:off x="4711899" y="0"/>
            <a:ext cx="4432099" cy="325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Shape 273"/>
          <p:cNvSpPr txBox="1">
            <a:spLocks noGrp="1"/>
          </p:cNvSpPr>
          <p:nvPr>
            <p:ph type="body" idx="1"/>
          </p:nvPr>
        </p:nvSpPr>
        <p:spPr>
          <a:xfrm>
            <a:off x="311700" y="3250575"/>
            <a:ext cx="86373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P(cute | puppy) is not the same as P(puppy | cute)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I know the thing I’m holding is a puppy, what is the probability that it is cute?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I know the the thing I’m holding is cute, what is the probability that it is a puppy?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Joint probabilities</a:t>
            </a:r>
            <a:endParaRPr/>
          </a:p>
        </p:txBody>
      </p:sp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31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probability that a person is both a woman and has short hair?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P(woman with short hair) 	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P(woman) * P(short hair | woman)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.5 * .5 = </a:t>
            </a:r>
            <a:r>
              <a:rPr lang="en" b="1"/>
              <a:t>.25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80" name="Shape 280"/>
          <p:cNvSpPr/>
          <p:nvPr/>
        </p:nvSpPr>
        <p:spPr>
          <a:xfrm>
            <a:off x="70935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Shape 281"/>
          <p:cNvSpPr/>
          <p:nvPr/>
        </p:nvSpPr>
        <p:spPr>
          <a:xfrm>
            <a:off x="70935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Shape 282"/>
          <p:cNvSpPr txBox="1"/>
          <p:nvPr/>
        </p:nvSpPr>
        <p:spPr>
          <a:xfrm>
            <a:off x="70689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83" name="Shape 283"/>
          <p:cNvSpPr/>
          <p:nvPr/>
        </p:nvSpPr>
        <p:spPr>
          <a:xfrm>
            <a:off x="56458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56457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Shape 285"/>
          <p:cNvSpPr txBox="1"/>
          <p:nvPr/>
        </p:nvSpPr>
        <p:spPr>
          <a:xfrm>
            <a:off x="55254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86" name="Shape 286"/>
          <p:cNvSpPr txBox="1"/>
          <p:nvPr/>
        </p:nvSpPr>
        <p:spPr>
          <a:xfrm>
            <a:off x="6071850" y="497575"/>
            <a:ext cx="2040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probability of 1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87" name="Shape 287"/>
          <p:cNvSpPr txBox="1"/>
          <p:nvPr/>
        </p:nvSpPr>
        <p:spPr>
          <a:xfrm>
            <a:off x="55831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P(woman with short hair) = .25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Shape 288"/>
          <p:cNvSpPr/>
          <p:nvPr/>
        </p:nvSpPr>
        <p:spPr>
          <a:xfrm>
            <a:off x="7093500" y="1592750"/>
            <a:ext cx="1455300" cy="28194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Shape 289"/>
          <p:cNvSpPr/>
          <p:nvPr/>
        </p:nvSpPr>
        <p:spPr>
          <a:xfrm>
            <a:off x="5645700" y="2970650"/>
            <a:ext cx="1455300" cy="14415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inference is not magic </a:t>
            </a: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420400" y="8263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u="sng">
              <a:solidFill>
                <a:srgbClr val="006DAC"/>
              </a:solidFill>
              <a:highlight>
                <a:srgbClr val="F3F5F6"/>
              </a:highlight>
              <a:latin typeface="Proxima Nova"/>
              <a:ea typeface="Proxima Nova"/>
              <a:cs typeface="Proxima Nova"/>
              <a:sym typeface="Proxima Nova"/>
              <a:hlinkClick r:id="rId3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sz="1200">
              <a:solidFill>
                <a:srgbClr val="212124"/>
              </a:solidFill>
              <a:highlight>
                <a:srgbClr val="F3F5F6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1" name="Shape 61" descr="crystal_ball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4634" y="1059268"/>
            <a:ext cx="6533259" cy="377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Joint probabilities</a:t>
            </a:r>
            <a:endParaRPr/>
          </a:p>
        </p:txBody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31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P(woman with long hair) 	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P(woman) * P(long hair | woman)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.5 * .5 = </a:t>
            </a:r>
            <a:r>
              <a:rPr lang="en" b="1"/>
              <a:t>.25</a:t>
            </a:r>
            <a:endParaRPr b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96" name="Shape 296"/>
          <p:cNvSpPr/>
          <p:nvPr/>
        </p:nvSpPr>
        <p:spPr>
          <a:xfrm>
            <a:off x="70935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Shape 297"/>
          <p:cNvSpPr/>
          <p:nvPr/>
        </p:nvSpPr>
        <p:spPr>
          <a:xfrm>
            <a:off x="70935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Shape 298"/>
          <p:cNvSpPr txBox="1"/>
          <p:nvPr/>
        </p:nvSpPr>
        <p:spPr>
          <a:xfrm>
            <a:off x="70689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299" name="Shape 299"/>
          <p:cNvSpPr/>
          <p:nvPr/>
        </p:nvSpPr>
        <p:spPr>
          <a:xfrm>
            <a:off x="56458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56457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Shape 301"/>
          <p:cNvSpPr txBox="1"/>
          <p:nvPr/>
        </p:nvSpPr>
        <p:spPr>
          <a:xfrm>
            <a:off x="55254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02" name="Shape 302"/>
          <p:cNvSpPr txBox="1"/>
          <p:nvPr/>
        </p:nvSpPr>
        <p:spPr>
          <a:xfrm>
            <a:off x="6071850" y="497575"/>
            <a:ext cx="2040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probability of 1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03" name="Shape 303"/>
          <p:cNvSpPr txBox="1"/>
          <p:nvPr/>
        </p:nvSpPr>
        <p:spPr>
          <a:xfrm>
            <a:off x="55831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P(woman with short hair) = .25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Shape 304"/>
          <p:cNvSpPr txBox="1"/>
          <p:nvPr/>
        </p:nvSpPr>
        <p:spPr>
          <a:xfrm>
            <a:off x="5583150" y="31849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P(woman with long hair) = .25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05" name="Shape 305"/>
          <p:cNvSpPr/>
          <p:nvPr/>
        </p:nvSpPr>
        <p:spPr>
          <a:xfrm>
            <a:off x="7093500" y="1592750"/>
            <a:ext cx="1455300" cy="28194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5645700" y="1592750"/>
            <a:ext cx="1455300" cy="13851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Joint probabilities</a:t>
            </a:r>
            <a:endParaRPr/>
          </a:p>
        </p:txBody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31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short hair) 	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P(man) * P(short hair | man)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.5 * .96 = </a:t>
            </a:r>
            <a:r>
              <a:rPr lang="en" b="1"/>
              <a:t>.48</a:t>
            </a:r>
            <a:endParaRPr b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13" name="Shape 313"/>
          <p:cNvSpPr/>
          <p:nvPr/>
        </p:nvSpPr>
        <p:spPr>
          <a:xfrm>
            <a:off x="70935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70935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Shape 315"/>
          <p:cNvSpPr txBox="1"/>
          <p:nvPr/>
        </p:nvSpPr>
        <p:spPr>
          <a:xfrm>
            <a:off x="70689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16" name="Shape 316"/>
          <p:cNvSpPr/>
          <p:nvPr/>
        </p:nvSpPr>
        <p:spPr>
          <a:xfrm>
            <a:off x="56458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Shape 317"/>
          <p:cNvSpPr/>
          <p:nvPr/>
        </p:nvSpPr>
        <p:spPr>
          <a:xfrm>
            <a:off x="56457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Shape 318"/>
          <p:cNvSpPr txBox="1"/>
          <p:nvPr/>
        </p:nvSpPr>
        <p:spPr>
          <a:xfrm>
            <a:off x="55254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19" name="Shape 319"/>
          <p:cNvSpPr txBox="1"/>
          <p:nvPr/>
        </p:nvSpPr>
        <p:spPr>
          <a:xfrm>
            <a:off x="6071850" y="497575"/>
            <a:ext cx="2040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probability of 1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20" name="Shape 320"/>
          <p:cNvSpPr txBox="1"/>
          <p:nvPr/>
        </p:nvSpPr>
        <p:spPr>
          <a:xfrm>
            <a:off x="55831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P(woman with short hair) = .25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Shape 321"/>
          <p:cNvSpPr txBox="1"/>
          <p:nvPr/>
        </p:nvSpPr>
        <p:spPr>
          <a:xfrm>
            <a:off x="5583150" y="31849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P(woman with long hair) = .25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22" name="Shape 322"/>
          <p:cNvSpPr txBox="1"/>
          <p:nvPr/>
        </p:nvSpPr>
        <p:spPr>
          <a:xfrm>
            <a:off x="7093625" y="2499175"/>
            <a:ext cx="14553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short hair) = .48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Shape 323"/>
          <p:cNvSpPr/>
          <p:nvPr/>
        </p:nvSpPr>
        <p:spPr>
          <a:xfrm>
            <a:off x="5645700" y="1592750"/>
            <a:ext cx="1455300" cy="28194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Shape 324"/>
          <p:cNvSpPr/>
          <p:nvPr/>
        </p:nvSpPr>
        <p:spPr>
          <a:xfrm>
            <a:off x="7093500" y="4292150"/>
            <a:ext cx="1455300" cy="1200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Joint probabilities</a:t>
            </a:r>
            <a:endParaRPr/>
          </a:p>
        </p:txBody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31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long hair) 	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P(man) * P(long hair | man)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.5 * .04 = </a:t>
            </a:r>
            <a:r>
              <a:rPr lang="en" b="1"/>
              <a:t>.02</a:t>
            </a:r>
            <a:endParaRPr b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31" name="Shape 331"/>
          <p:cNvSpPr/>
          <p:nvPr/>
        </p:nvSpPr>
        <p:spPr>
          <a:xfrm>
            <a:off x="70935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70935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Shape 333"/>
          <p:cNvSpPr txBox="1"/>
          <p:nvPr/>
        </p:nvSpPr>
        <p:spPr>
          <a:xfrm>
            <a:off x="70689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34" name="Shape 334"/>
          <p:cNvSpPr/>
          <p:nvPr/>
        </p:nvSpPr>
        <p:spPr>
          <a:xfrm>
            <a:off x="56458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Shape 335"/>
          <p:cNvSpPr/>
          <p:nvPr/>
        </p:nvSpPr>
        <p:spPr>
          <a:xfrm>
            <a:off x="56457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Shape 336"/>
          <p:cNvSpPr txBox="1"/>
          <p:nvPr/>
        </p:nvSpPr>
        <p:spPr>
          <a:xfrm>
            <a:off x="55254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37" name="Shape 337"/>
          <p:cNvSpPr txBox="1"/>
          <p:nvPr/>
        </p:nvSpPr>
        <p:spPr>
          <a:xfrm>
            <a:off x="55831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P(woman with short hair) = .25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Shape 338"/>
          <p:cNvSpPr txBox="1"/>
          <p:nvPr/>
        </p:nvSpPr>
        <p:spPr>
          <a:xfrm>
            <a:off x="6071850" y="497575"/>
            <a:ext cx="2040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probability of 1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39" name="Shape 339"/>
          <p:cNvSpPr txBox="1"/>
          <p:nvPr/>
        </p:nvSpPr>
        <p:spPr>
          <a:xfrm>
            <a:off x="5583150" y="31849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P(woman with long hair) = .25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340" name="Shape 340"/>
          <p:cNvSpPr txBox="1"/>
          <p:nvPr/>
        </p:nvSpPr>
        <p:spPr>
          <a:xfrm>
            <a:off x="7093625" y="2499175"/>
            <a:ext cx="14553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short hair) = .48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Shape 341"/>
          <p:cNvSpPr txBox="1"/>
          <p:nvPr/>
        </p:nvSpPr>
        <p:spPr>
          <a:xfrm>
            <a:off x="7093625" y="4327975"/>
            <a:ext cx="14553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P(man with long hair) = .02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342" name="Shape 342"/>
          <p:cNvSpPr/>
          <p:nvPr/>
        </p:nvSpPr>
        <p:spPr>
          <a:xfrm>
            <a:off x="5645700" y="1592750"/>
            <a:ext cx="1455300" cy="28194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7093500" y="1592750"/>
            <a:ext cx="1455300" cy="2699400"/>
          </a:xfrm>
          <a:prstGeom prst="rect">
            <a:avLst/>
          </a:prstGeom>
          <a:solidFill>
            <a:srgbClr val="000000">
              <a:alpha val="56540"/>
            </a:srgbClr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/>
        </p:nvSpPr>
        <p:spPr>
          <a:xfrm>
            <a:off x="5727000" y="1592750"/>
            <a:ext cx="28218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Shape 349"/>
          <p:cNvSpPr/>
          <p:nvPr/>
        </p:nvSpPr>
        <p:spPr>
          <a:xfrm>
            <a:off x="5727000" y="4292150"/>
            <a:ext cx="28218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Shape 350"/>
          <p:cNvSpPr/>
          <p:nvPr/>
        </p:nvSpPr>
        <p:spPr>
          <a:xfrm>
            <a:off x="5645708" y="1592750"/>
            <a:ext cx="81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Shape 351"/>
          <p:cNvSpPr/>
          <p:nvPr/>
        </p:nvSpPr>
        <p:spPr>
          <a:xfrm>
            <a:off x="5645700" y="2970550"/>
            <a:ext cx="81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Shape 3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Joint probabilities</a:t>
            </a:r>
            <a:endParaRPr/>
          </a:p>
        </p:txBody>
      </p:sp>
      <p:sp>
        <p:nvSpPr>
          <p:cNvPr id="353" name="Shape 3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05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P(man) = .98 and P(woman) = .02, then the answers change.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P(man with long hair) 	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P(man) * P(long hair | man)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= .98 * .04 = </a:t>
            </a:r>
            <a:r>
              <a:rPr lang="en" b="1"/>
              <a:t>.04</a:t>
            </a:r>
            <a:endParaRPr/>
          </a:p>
        </p:txBody>
      </p:sp>
      <p:sp>
        <p:nvSpPr>
          <p:cNvPr id="354" name="Shape 354"/>
          <p:cNvSpPr txBox="1"/>
          <p:nvPr/>
        </p:nvSpPr>
        <p:spPr>
          <a:xfrm>
            <a:off x="63069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.98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55" name="Shape 355"/>
          <p:cNvSpPr txBox="1"/>
          <p:nvPr/>
        </p:nvSpPr>
        <p:spPr>
          <a:xfrm>
            <a:off x="4153825" y="11833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.02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56" name="Shape 356"/>
          <p:cNvSpPr txBox="1"/>
          <p:nvPr/>
        </p:nvSpPr>
        <p:spPr>
          <a:xfrm>
            <a:off x="40591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with short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hair) = .01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EFEF"/>
              </a:solidFill>
            </a:endParaRPr>
          </a:p>
        </p:txBody>
      </p:sp>
      <p:sp>
        <p:nvSpPr>
          <p:cNvPr id="357" name="Shape 357"/>
          <p:cNvSpPr txBox="1"/>
          <p:nvPr/>
        </p:nvSpPr>
        <p:spPr>
          <a:xfrm>
            <a:off x="6071850" y="497575"/>
            <a:ext cx="2040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probability of 1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58" name="Shape 358"/>
          <p:cNvSpPr txBox="1"/>
          <p:nvPr/>
        </p:nvSpPr>
        <p:spPr>
          <a:xfrm>
            <a:off x="4059150" y="31849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with long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hair) = .01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EFEF"/>
              </a:solidFill>
            </a:endParaRPr>
          </a:p>
        </p:txBody>
      </p:sp>
      <p:sp>
        <p:nvSpPr>
          <p:cNvPr id="359" name="Shape 359"/>
          <p:cNvSpPr txBox="1"/>
          <p:nvPr/>
        </p:nvSpPr>
        <p:spPr>
          <a:xfrm>
            <a:off x="5822525" y="2499175"/>
            <a:ext cx="263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short hair) = .94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Shape 360"/>
          <p:cNvSpPr txBox="1"/>
          <p:nvPr/>
        </p:nvSpPr>
        <p:spPr>
          <a:xfrm>
            <a:off x="5822525" y="4327975"/>
            <a:ext cx="263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P(man with long hair) = .04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361" name="Shape 361"/>
          <p:cNvSpPr/>
          <p:nvPr/>
        </p:nvSpPr>
        <p:spPr>
          <a:xfrm>
            <a:off x="5645700" y="1592750"/>
            <a:ext cx="81300" cy="28194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5721900" y="1592750"/>
            <a:ext cx="2821800" cy="26994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4655100" y="1592750"/>
            <a:ext cx="925200" cy="26994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/>
        </p:nvSpPr>
        <p:spPr>
          <a:xfrm>
            <a:off x="5727000" y="1592750"/>
            <a:ext cx="28218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5727000" y="4292150"/>
            <a:ext cx="28218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Shape 370"/>
          <p:cNvSpPr/>
          <p:nvPr/>
        </p:nvSpPr>
        <p:spPr>
          <a:xfrm>
            <a:off x="5645708" y="1592750"/>
            <a:ext cx="81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5645700" y="2970550"/>
            <a:ext cx="81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Shape 3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Joint probabilities</a:t>
            </a:r>
            <a:endParaRPr/>
          </a:p>
        </p:txBody>
      </p:sp>
      <p:sp>
        <p:nvSpPr>
          <p:cNvPr id="373" name="Shape 3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05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P(woman with long hair) 	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P(woman) * P(long hair | woman)</a:t>
            </a:r>
            <a:endParaRPr/>
          </a:p>
          <a:p>
            <a:pPr marL="0" lvl="0" indent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= .02 * .5 = </a:t>
            </a:r>
            <a:r>
              <a:rPr lang="en" b="1"/>
              <a:t>.01</a:t>
            </a:r>
            <a:endParaRPr/>
          </a:p>
        </p:txBody>
      </p:sp>
      <p:sp>
        <p:nvSpPr>
          <p:cNvPr id="374" name="Shape 374"/>
          <p:cNvSpPr txBox="1"/>
          <p:nvPr/>
        </p:nvSpPr>
        <p:spPr>
          <a:xfrm>
            <a:off x="63069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.98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75" name="Shape 375"/>
          <p:cNvSpPr txBox="1"/>
          <p:nvPr/>
        </p:nvSpPr>
        <p:spPr>
          <a:xfrm>
            <a:off x="4153825" y="11833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.02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76" name="Shape 376"/>
          <p:cNvSpPr txBox="1"/>
          <p:nvPr/>
        </p:nvSpPr>
        <p:spPr>
          <a:xfrm>
            <a:off x="40591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with short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hair) = .01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EFEF"/>
              </a:solidFill>
            </a:endParaRPr>
          </a:p>
        </p:txBody>
      </p:sp>
      <p:sp>
        <p:nvSpPr>
          <p:cNvPr id="377" name="Shape 377"/>
          <p:cNvSpPr txBox="1"/>
          <p:nvPr/>
        </p:nvSpPr>
        <p:spPr>
          <a:xfrm>
            <a:off x="6071850" y="497575"/>
            <a:ext cx="2040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probability of 1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378" name="Shape 378"/>
          <p:cNvSpPr txBox="1"/>
          <p:nvPr/>
        </p:nvSpPr>
        <p:spPr>
          <a:xfrm>
            <a:off x="4059150" y="31849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with long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hair) = .01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EFEF"/>
              </a:solidFill>
            </a:endParaRPr>
          </a:p>
        </p:txBody>
      </p:sp>
      <p:sp>
        <p:nvSpPr>
          <p:cNvPr id="379" name="Shape 379"/>
          <p:cNvSpPr txBox="1"/>
          <p:nvPr/>
        </p:nvSpPr>
        <p:spPr>
          <a:xfrm>
            <a:off x="5822525" y="2499175"/>
            <a:ext cx="263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short hair) = .94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Shape 380"/>
          <p:cNvSpPr txBox="1"/>
          <p:nvPr/>
        </p:nvSpPr>
        <p:spPr>
          <a:xfrm>
            <a:off x="5822525" y="4327975"/>
            <a:ext cx="263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P(man with long hair) = .04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381" name="Shape 381"/>
          <p:cNvSpPr/>
          <p:nvPr/>
        </p:nvSpPr>
        <p:spPr>
          <a:xfrm>
            <a:off x="5721900" y="1592750"/>
            <a:ext cx="2821800" cy="28194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5645700" y="1592750"/>
            <a:ext cx="81300" cy="13851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5721900" y="4431825"/>
            <a:ext cx="2821800" cy="2088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4683500" y="1869175"/>
            <a:ext cx="891000" cy="7236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Joint probabilities</a:t>
            </a:r>
            <a:endParaRPr/>
          </a:p>
        </p:txBody>
      </p:sp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999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P(A and B) is the probability that both A and B are the case.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Also written P(A, B) or P(A ∩ B)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P(A and B) is the same as P(B and A)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probability that I am having a jelly donut with my milk is the same as the probability that I am having milk with my jelly donut.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P(donut and milk) = P(milk and donut)</a:t>
            </a:r>
            <a:endParaRPr/>
          </a:p>
        </p:txBody>
      </p:sp>
      <p:pic>
        <p:nvPicPr>
          <p:cNvPr id="391" name="Shape 391" descr="food-sugar-lighting-milk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3100" y="0"/>
            <a:ext cx="3429002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/>
        </p:nvSpPr>
        <p:spPr>
          <a:xfrm>
            <a:off x="5727000" y="1592750"/>
            <a:ext cx="28218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Shape 397"/>
          <p:cNvSpPr/>
          <p:nvPr/>
        </p:nvSpPr>
        <p:spPr>
          <a:xfrm>
            <a:off x="5727000" y="4292150"/>
            <a:ext cx="28218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Shape 398"/>
          <p:cNvSpPr/>
          <p:nvPr/>
        </p:nvSpPr>
        <p:spPr>
          <a:xfrm>
            <a:off x="5645708" y="1592750"/>
            <a:ext cx="81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Shape 399"/>
          <p:cNvSpPr/>
          <p:nvPr/>
        </p:nvSpPr>
        <p:spPr>
          <a:xfrm>
            <a:off x="5645700" y="2970550"/>
            <a:ext cx="81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Shape 4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Marginal probabilities</a:t>
            </a:r>
            <a:endParaRPr/>
          </a:p>
        </p:txBody>
      </p:sp>
      <p:sp>
        <p:nvSpPr>
          <p:cNvPr id="401" name="Shape 40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547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P(long hair) = P(woman with long hair) + </a:t>
            </a:r>
            <a:endParaRPr/>
          </a:p>
          <a:p>
            <a:pPr marL="91440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P(man with long hair)</a:t>
            </a:r>
            <a:endParaRPr/>
          </a:p>
          <a:p>
            <a:pPr marL="91440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.01 + .04 = </a:t>
            </a:r>
            <a:r>
              <a:rPr lang="en" b="1"/>
              <a:t>.05</a:t>
            </a:r>
            <a:endParaRPr b="1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02" name="Shape 402"/>
          <p:cNvSpPr txBox="1"/>
          <p:nvPr/>
        </p:nvSpPr>
        <p:spPr>
          <a:xfrm>
            <a:off x="63069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.98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403" name="Shape 403"/>
          <p:cNvSpPr txBox="1"/>
          <p:nvPr/>
        </p:nvSpPr>
        <p:spPr>
          <a:xfrm>
            <a:off x="4458625" y="11833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.02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404" name="Shape 404"/>
          <p:cNvSpPr txBox="1"/>
          <p:nvPr/>
        </p:nvSpPr>
        <p:spPr>
          <a:xfrm>
            <a:off x="40591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with short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hair) = .01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EFEF"/>
              </a:solidFill>
            </a:endParaRPr>
          </a:p>
        </p:txBody>
      </p:sp>
      <p:sp>
        <p:nvSpPr>
          <p:cNvPr id="405" name="Shape 405"/>
          <p:cNvSpPr txBox="1"/>
          <p:nvPr/>
        </p:nvSpPr>
        <p:spPr>
          <a:xfrm>
            <a:off x="6071850" y="497575"/>
            <a:ext cx="2040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probability of 1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406" name="Shape 406"/>
          <p:cNvSpPr txBox="1"/>
          <p:nvPr/>
        </p:nvSpPr>
        <p:spPr>
          <a:xfrm>
            <a:off x="4059150" y="31849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with long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hair) = .01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EFEF"/>
              </a:solidFill>
            </a:endParaRPr>
          </a:p>
        </p:txBody>
      </p:sp>
      <p:sp>
        <p:nvSpPr>
          <p:cNvPr id="407" name="Shape 407"/>
          <p:cNvSpPr txBox="1"/>
          <p:nvPr/>
        </p:nvSpPr>
        <p:spPr>
          <a:xfrm>
            <a:off x="5822525" y="2499175"/>
            <a:ext cx="263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short hair) = .94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Shape 408"/>
          <p:cNvSpPr txBox="1"/>
          <p:nvPr/>
        </p:nvSpPr>
        <p:spPr>
          <a:xfrm>
            <a:off x="5822525" y="4327975"/>
            <a:ext cx="263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P(man with long hair) = .04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409" name="Shape 409"/>
          <p:cNvSpPr/>
          <p:nvPr/>
        </p:nvSpPr>
        <p:spPr>
          <a:xfrm>
            <a:off x="5721900" y="1592750"/>
            <a:ext cx="2821800" cy="26994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5645700" y="1592750"/>
            <a:ext cx="81300" cy="13851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4702500" y="1717225"/>
            <a:ext cx="900900" cy="10008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/>
          <p:nvPr/>
        </p:nvSpPr>
        <p:spPr>
          <a:xfrm>
            <a:off x="5727000" y="1592750"/>
            <a:ext cx="28218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5727000" y="4292150"/>
            <a:ext cx="28218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5645708" y="1592750"/>
            <a:ext cx="81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5645700" y="2970550"/>
            <a:ext cx="81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Shape 4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Marginal probabilities</a:t>
            </a:r>
            <a:endParaRPr/>
          </a:p>
        </p:txBody>
      </p:sp>
      <p:sp>
        <p:nvSpPr>
          <p:cNvPr id="421" name="Shape 4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547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P(short hair) = P(woman with short hair) + </a:t>
            </a:r>
            <a:endParaRPr/>
          </a:p>
          <a:p>
            <a:pPr marL="91440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P(man with short hair)</a:t>
            </a:r>
            <a:endParaRPr/>
          </a:p>
          <a:p>
            <a:pPr marL="91440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.01 + .94 = </a:t>
            </a:r>
            <a:r>
              <a:rPr lang="en" b="1"/>
              <a:t>.95</a:t>
            </a:r>
            <a:endParaRPr b="1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22" name="Shape 422"/>
          <p:cNvSpPr txBox="1"/>
          <p:nvPr/>
        </p:nvSpPr>
        <p:spPr>
          <a:xfrm>
            <a:off x="63069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.98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423" name="Shape 423"/>
          <p:cNvSpPr txBox="1"/>
          <p:nvPr/>
        </p:nvSpPr>
        <p:spPr>
          <a:xfrm>
            <a:off x="4458625" y="11833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.02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424" name="Shape 424"/>
          <p:cNvSpPr txBox="1"/>
          <p:nvPr/>
        </p:nvSpPr>
        <p:spPr>
          <a:xfrm>
            <a:off x="40591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with short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hair) = .01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EFEF"/>
              </a:solidFill>
            </a:endParaRPr>
          </a:p>
        </p:txBody>
      </p:sp>
      <p:sp>
        <p:nvSpPr>
          <p:cNvPr id="425" name="Shape 425"/>
          <p:cNvSpPr txBox="1"/>
          <p:nvPr/>
        </p:nvSpPr>
        <p:spPr>
          <a:xfrm>
            <a:off x="6071850" y="497575"/>
            <a:ext cx="20406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probability of 1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426" name="Shape 426"/>
          <p:cNvSpPr txBox="1"/>
          <p:nvPr/>
        </p:nvSpPr>
        <p:spPr>
          <a:xfrm>
            <a:off x="4059150" y="31849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P(woman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with long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hair) = .01</a:t>
            </a:r>
            <a:endParaRPr>
              <a:solidFill>
                <a:srgbClr val="EFEFE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FEFEF"/>
              </a:solidFill>
            </a:endParaRPr>
          </a:p>
        </p:txBody>
      </p:sp>
      <p:sp>
        <p:nvSpPr>
          <p:cNvPr id="427" name="Shape 427"/>
          <p:cNvSpPr txBox="1"/>
          <p:nvPr/>
        </p:nvSpPr>
        <p:spPr>
          <a:xfrm>
            <a:off x="5822525" y="2499175"/>
            <a:ext cx="263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short hair) = .94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Shape 428"/>
          <p:cNvSpPr txBox="1"/>
          <p:nvPr/>
        </p:nvSpPr>
        <p:spPr>
          <a:xfrm>
            <a:off x="5822525" y="4327975"/>
            <a:ext cx="263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P(man with long hair) = .04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429" name="Shape 429"/>
          <p:cNvSpPr/>
          <p:nvPr/>
        </p:nvSpPr>
        <p:spPr>
          <a:xfrm>
            <a:off x="5645700" y="2950375"/>
            <a:ext cx="81300" cy="14619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Shape 430"/>
          <p:cNvSpPr/>
          <p:nvPr/>
        </p:nvSpPr>
        <p:spPr>
          <a:xfrm>
            <a:off x="4641700" y="3270050"/>
            <a:ext cx="961800" cy="7695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Shape 431"/>
          <p:cNvSpPr/>
          <p:nvPr/>
        </p:nvSpPr>
        <p:spPr>
          <a:xfrm>
            <a:off x="5727000" y="4292150"/>
            <a:ext cx="2821800" cy="1200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Shape 432"/>
          <p:cNvSpPr/>
          <p:nvPr/>
        </p:nvSpPr>
        <p:spPr>
          <a:xfrm>
            <a:off x="6023525" y="4431825"/>
            <a:ext cx="2239500" cy="251700"/>
          </a:xfrm>
          <a:prstGeom prst="rect">
            <a:avLst/>
          </a:prstGeom>
          <a:solidFill>
            <a:srgbClr val="000000">
              <a:alpha val="5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really care about</a:t>
            </a:r>
            <a:endParaRPr/>
          </a:p>
        </p:txBody>
      </p:sp>
      <p:sp>
        <p:nvSpPr>
          <p:cNvPr id="438" name="Shape 4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05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know the person has long hair. Are they a man or a woman?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P(man | long hair)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We don’t know this answer yet.</a:t>
            </a:r>
            <a:endParaRPr/>
          </a:p>
        </p:txBody>
      </p:sp>
      <p:pic>
        <p:nvPicPr>
          <p:cNvPr id="439" name="Shape 439" descr="512px-Blond_long-haired_young_lady_woman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500" y="1076276"/>
            <a:ext cx="4776000" cy="3180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Bayes noticed something cool</a:t>
            </a:r>
            <a:endParaRPr/>
          </a:p>
        </p:txBody>
      </p:sp>
      <p:sp>
        <p:nvSpPr>
          <p:cNvPr id="445" name="Shape 4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P(man with long hair) = P(long hair) * P(man | long hair)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7" name="Shape 67" descr="equation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675" y="-41825"/>
            <a:ext cx="8149024" cy="524445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inference is not incomprehensible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Bayes noticed something cool</a:t>
            </a:r>
            <a:endParaRPr/>
          </a:p>
        </p:txBody>
      </p:sp>
      <p:sp>
        <p:nvSpPr>
          <p:cNvPr id="451" name="Shape 4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long hair) = P(long hair) * P(man | long hair)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P(long hair and man) = P(man) * P(long hair |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Bayes noticed something cool</a:t>
            </a:r>
            <a:endParaRPr/>
          </a:p>
        </p:txBody>
      </p:sp>
      <p:sp>
        <p:nvSpPr>
          <p:cNvPr id="457" name="Shape 45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long hair) = P(long hair) * P(man | long hair)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P(long hair and man) = P(man) * P(long hair |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Because P(man and long hair) = P(long hair and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58" name="Shape 458"/>
          <p:cNvSpPr/>
          <p:nvPr/>
        </p:nvSpPr>
        <p:spPr>
          <a:xfrm>
            <a:off x="351275" y="1221050"/>
            <a:ext cx="2266500" cy="342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Shape 459"/>
          <p:cNvSpPr/>
          <p:nvPr/>
        </p:nvSpPr>
        <p:spPr>
          <a:xfrm>
            <a:off x="1265675" y="2259150"/>
            <a:ext cx="2266500" cy="342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Shape 460"/>
          <p:cNvSpPr/>
          <p:nvPr/>
        </p:nvSpPr>
        <p:spPr>
          <a:xfrm>
            <a:off x="351275" y="1749500"/>
            <a:ext cx="2266500" cy="342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Shape 461"/>
          <p:cNvSpPr/>
          <p:nvPr/>
        </p:nvSpPr>
        <p:spPr>
          <a:xfrm>
            <a:off x="3704075" y="2271025"/>
            <a:ext cx="2266500" cy="342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Bayes noticed something cool</a:t>
            </a:r>
            <a:endParaRPr/>
          </a:p>
        </p:txBody>
      </p:sp>
      <p:sp>
        <p:nvSpPr>
          <p:cNvPr id="467" name="Shape 4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long hair) = P(long hair) * P(man | long hair)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P(long hair and man) = P(man) * P(long hair |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Because P(man and long hair) = P(long hair and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P(long hair) * P(man | long hair) =  P(man) * P(long hair |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8" name="Shape 468"/>
          <p:cNvSpPr/>
          <p:nvPr/>
        </p:nvSpPr>
        <p:spPr>
          <a:xfrm>
            <a:off x="2768300" y="1221050"/>
            <a:ext cx="3378600" cy="342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Shape 469"/>
          <p:cNvSpPr/>
          <p:nvPr/>
        </p:nvSpPr>
        <p:spPr>
          <a:xfrm>
            <a:off x="359625" y="2792550"/>
            <a:ext cx="3324900" cy="342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Shape 470"/>
          <p:cNvSpPr/>
          <p:nvPr/>
        </p:nvSpPr>
        <p:spPr>
          <a:xfrm>
            <a:off x="2768300" y="1754450"/>
            <a:ext cx="2926200" cy="342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Shape 471"/>
          <p:cNvSpPr/>
          <p:nvPr/>
        </p:nvSpPr>
        <p:spPr>
          <a:xfrm>
            <a:off x="3856475" y="2792550"/>
            <a:ext cx="2926200" cy="342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Bayes noticed something cool</a:t>
            </a:r>
            <a:endParaRPr/>
          </a:p>
        </p:txBody>
      </p:sp>
      <p:sp>
        <p:nvSpPr>
          <p:cNvPr id="477" name="Shape 47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P(man with long hair) = P(long hair) * P(man | long hair)</a:t>
            </a:r>
            <a:endParaRPr>
              <a:solidFill>
                <a:srgbClr val="66666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P(long hair and man) = P(man) * P(long hair | man)</a:t>
            </a:r>
            <a:endParaRPr>
              <a:solidFill>
                <a:srgbClr val="66666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Because P(man and long hair) = P(long hair and man)</a:t>
            </a:r>
            <a:endParaRPr>
              <a:solidFill>
                <a:srgbClr val="66666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P(long hair) * P(man | long hair) =  P(man) * P(long hair | man)</a:t>
            </a:r>
            <a:endParaRPr>
              <a:solidFill>
                <a:srgbClr val="66666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P(man | long hair) =  P(man) * P(long hair | man) / P(long hair)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78" name="Shape 478"/>
          <p:cNvSpPr/>
          <p:nvPr/>
        </p:nvSpPr>
        <p:spPr>
          <a:xfrm>
            <a:off x="359625" y="2824150"/>
            <a:ext cx="1279500" cy="2928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Shape 479"/>
          <p:cNvSpPr/>
          <p:nvPr/>
        </p:nvSpPr>
        <p:spPr>
          <a:xfrm>
            <a:off x="5465025" y="3314075"/>
            <a:ext cx="1279500" cy="3318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8E7C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0" name="Shape 480"/>
          <p:cNvCxnSpPr>
            <a:stCxn id="478" idx="2"/>
            <a:endCxn id="479" idx="0"/>
          </p:cNvCxnSpPr>
          <p:nvPr/>
        </p:nvCxnSpPr>
        <p:spPr>
          <a:xfrm rot="16200000" flipH="1">
            <a:off x="3453513" y="662812"/>
            <a:ext cx="197125" cy="510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8E7CC3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Bayes noticed something cool</a:t>
            </a:r>
            <a:endParaRPr/>
          </a:p>
        </p:txBody>
      </p:sp>
      <p:sp>
        <p:nvSpPr>
          <p:cNvPr id="486" name="Shape 48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P(man with long hair) = P(long hair) * P(man | long hair)</a:t>
            </a:r>
            <a:endParaRPr>
              <a:solidFill>
                <a:srgbClr val="66666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P(long hair and man) = P(man) * P(long hair | man)</a:t>
            </a:r>
            <a:endParaRPr>
              <a:solidFill>
                <a:srgbClr val="66666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Because P(man and long hair) = P(long hair and man)</a:t>
            </a:r>
            <a:endParaRPr>
              <a:solidFill>
                <a:srgbClr val="66666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P(long hair) * P(man | long hair) =  P(man) * P(long hair | man)</a:t>
            </a:r>
            <a:endParaRPr>
              <a:solidFill>
                <a:srgbClr val="66666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P(man | long hair) =  P(man) * P(long hair | man) / P(long hair)</a:t>
            </a:r>
            <a:endParaRPr>
              <a:solidFill>
                <a:srgbClr val="666666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P(A | B) = P(B | A) * P(A) / P(B)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492" name="Shape 492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P(A | B)  =  P(B | A)  P(A)</a:t>
            </a:r>
            <a:endParaRPr sz="360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 P(B)</a:t>
            </a:r>
            <a:endParaRPr sz="3600"/>
          </a:p>
        </p:txBody>
      </p:sp>
      <p:cxnSp>
        <p:nvCxnSpPr>
          <p:cNvPr id="493" name="Shape 493"/>
          <p:cNvCxnSpPr/>
          <p:nvPr/>
        </p:nvCxnSpPr>
        <p:spPr>
          <a:xfrm rot="10800000" flipH="1">
            <a:off x="4007000" y="2650225"/>
            <a:ext cx="2776800" cy="84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to the movie theater, this time with Bayes</a:t>
            </a:r>
            <a:endParaRPr/>
          </a:p>
        </p:txBody>
      </p:sp>
      <p:sp>
        <p:nvSpPr>
          <p:cNvPr id="499" name="Shape 49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213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| long hair) =  P(man) * P(long hair |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			 P(long hair)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00" name="Shape 500"/>
          <p:cNvSpPr/>
          <p:nvPr/>
        </p:nvSpPr>
        <p:spPr>
          <a:xfrm>
            <a:off x="70935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Shape 501"/>
          <p:cNvSpPr/>
          <p:nvPr/>
        </p:nvSpPr>
        <p:spPr>
          <a:xfrm>
            <a:off x="70935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Shape 502"/>
          <p:cNvSpPr txBox="1"/>
          <p:nvPr/>
        </p:nvSpPr>
        <p:spPr>
          <a:xfrm>
            <a:off x="70689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03" name="Shape 503"/>
          <p:cNvSpPr/>
          <p:nvPr/>
        </p:nvSpPr>
        <p:spPr>
          <a:xfrm>
            <a:off x="56458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Shape 504"/>
          <p:cNvSpPr/>
          <p:nvPr/>
        </p:nvSpPr>
        <p:spPr>
          <a:xfrm>
            <a:off x="56457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Shape 505"/>
          <p:cNvSpPr txBox="1"/>
          <p:nvPr/>
        </p:nvSpPr>
        <p:spPr>
          <a:xfrm>
            <a:off x="55254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06" name="Shape 506"/>
          <p:cNvSpPr txBox="1"/>
          <p:nvPr/>
        </p:nvSpPr>
        <p:spPr>
          <a:xfrm>
            <a:off x="5583150" y="4632775"/>
            <a:ext cx="302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P(long hair | woman) = .5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07" name="Shape 507"/>
          <p:cNvSpPr txBox="1"/>
          <p:nvPr/>
        </p:nvSpPr>
        <p:spPr>
          <a:xfrm>
            <a:off x="5645850" y="4402725"/>
            <a:ext cx="290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P(long hair | man) = .04</a:t>
            </a:r>
            <a:endParaRPr>
              <a:solidFill>
                <a:srgbClr val="EFEFEF"/>
              </a:solidFill>
            </a:endParaRPr>
          </a:p>
        </p:txBody>
      </p:sp>
      <p:cxnSp>
        <p:nvCxnSpPr>
          <p:cNvPr id="508" name="Shape 508"/>
          <p:cNvCxnSpPr/>
          <p:nvPr/>
        </p:nvCxnSpPr>
        <p:spPr>
          <a:xfrm>
            <a:off x="2534125" y="1655950"/>
            <a:ext cx="28017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to the movie theater, this time with Bayes</a:t>
            </a:r>
            <a:endParaRPr/>
          </a:p>
        </p:txBody>
      </p:sp>
      <p:sp>
        <p:nvSpPr>
          <p:cNvPr id="514" name="Shape 5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27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| long hair) =  P(man) * P(long hair |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			  P(long hair)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 		P(man) * P(long hair | man)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P(woman with long hair) + P(man with long hair)</a:t>
            </a:r>
            <a:endParaRPr/>
          </a:p>
          <a:p>
            <a:pPr marL="457200" lvl="0" indent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15" name="Shape 515"/>
          <p:cNvSpPr/>
          <p:nvPr/>
        </p:nvSpPr>
        <p:spPr>
          <a:xfrm>
            <a:off x="70935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Shape 516"/>
          <p:cNvSpPr/>
          <p:nvPr/>
        </p:nvSpPr>
        <p:spPr>
          <a:xfrm>
            <a:off x="70935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Shape 517"/>
          <p:cNvSpPr txBox="1"/>
          <p:nvPr/>
        </p:nvSpPr>
        <p:spPr>
          <a:xfrm>
            <a:off x="70689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18" name="Shape 518"/>
          <p:cNvSpPr/>
          <p:nvPr/>
        </p:nvSpPr>
        <p:spPr>
          <a:xfrm>
            <a:off x="56458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Shape 519"/>
          <p:cNvSpPr/>
          <p:nvPr/>
        </p:nvSpPr>
        <p:spPr>
          <a:xfrm>
            <a:off x="56457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Shape 520"/>
          <p:cNvSpPr txBox="1"/>
          <p:nvPr/>
        </p:nvSpPr>
        <p:spPr>
          <a:xfrm>
            <a:off x="55254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21" name="Shape 521"/>
          <p:cNvSpPr txBox="1"/>
          <p:nvPr/>
        </p:nvSpPr>
        <p:spPr>
          <a:xfrm>
            <a:off x="5583150" y="4632775"/>
            <a:ext cx="302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P(long hair | woman) = .5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22" name="Shape 522"/>
          <p:cNvSpPr txBox="1"/>
          <p:nvPr/>
        </p:nvSpPr>
        <p:spPr>
          <a:xfrm>
            <a:off x="5645850" y="4402725"/>
            <a:ext cx="290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P(long hair | man) = .04</a:t>
            </a:r>
            <a:endParaRPr>
              <a:solidFill>
                <a:srgbClr val="EFEFEF"/>
              </a:solidFill>
            </a:endParaRPr>
          </a:p>
        </p:txBody>
      </p:sp>
      <p:cxnSp>
        <p:nvCxnSpPr>
          <p:cNvPr id="523" name="Shape 523"/>
          <p:cNvCxnSpPr/>
          <p:nvPr/>
        </p:nvCxnSpPr>
        <p:spPr>
          <a:xfrm>
            <a:off x="2534125" y="1655950"/>
            <a:ext cx="28017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4" name="Shape 524"/>
          <p:cNvCxnSpPr/>
          <p:nvPr/>
        </p:nvCxnSpPr>
        <p:spPr>
          <a:xfrm>
            <a:off x="629125" y="2570350"/>
            <a:ext cx="49149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to the movie theater, this time with Bayes</a:t>
            </a:r>
            <a:endParaRPr/>
          </a:p>
        </p:txBody>
      </p:sp>
      <p:sp>
        <p:nvSpPr>
          <p:cNvPr id="530" name="Shape 5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271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| long hair) =  P(man) * P(long hair |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			  P(long hair)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 		P(man) * P(long hair | man)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P(woman with long hair) + P(man with long hair)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P(man | long hair) =    .5 * .04     = .02 / .27 = .07</a:t>
            </a:r>
            <a:endParaRPr/>
          </a:p>
          <a:p>
            <a:pPr marL="457200" lvl="0" indent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	      .25 + .02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31" name="Shape 531"/>
          <p:cNvSpPr/>
          <p:nvPr/>
        </p:nvSpPr>
        <p:spPr>
          <a:xfrm>
            <a:off x="70935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Shape 532"/>
          <p:cNvSpPr/>
          <p:nvPr/>
        </p:nvSpPr>
        <p:spPr>
          <a:xfrm>
            <a:off x="70935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Shape 533"/>
          <p:cNvSpPr txBox="1"/>
          <p:nvPr/>
        </p:nvSpPr>
        <p:spPr>
          <a:xfrm>
            <a:off x="7068925" y="10309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34" name="Shape 534"/>
          <p:cNvSpPr/>
          <p:nvPr/>
        </p:nvSpPr>
        <p:spPr>
          <a:xfrm>
            <a:off x="56458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Shape 535"/>
          <p:cNvSpPr/>
          <p:nvPr/>
        </p:nvSpPr>
        <p:spPr>
          <a:xfrm>
            <a:off x="56457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Shape 536"/>
          <p:cNvSpPr txBox="1"/>
          <p:nvPr/>
        </p:nvSpPr>
        <p:spPr>
          <a:xfrm>
            <a:off x="5525425" y="10309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.5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37" name="Shape 537"/>
          <p:cNvSpPr txBox="1"/>
          <p:nvPr/>
        </p:nvSpPr>
        <p:spPr>
          <a:xfrm>
            <a:off x="5583150" y="4632775"/>
            <a:ext cx="302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P(long hair | woman) = .5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38" name="Shape 538"/>
          <p:cNvSpPr txBox="1"/>
          <p:nvPr/>
        </p:nvSpPr>
        <p:spPr>
          <a:xfrm>
            <a:off x="5645850" y="4402725"/>
            <a:ext cx="290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P(long hair | man) = .04</a:t>
            </a:r>
            <a:endParaRPr>
              <a:solidFill>
                <a:srgbClr val="EFEFEF"/>
              </a:solidFill>
            </a:endParaRPr>
          </a:p>
        </p:txBody>
      </p:sp>
      <p:cxnSp>
        <p:nvCxnSpPr>
          <p:cNvPr id="539" name="Shape 539"/>
          <p:cNvCxnSpPr/>
          <p:nvPr/>
        </p:nvCxnSpPr>
        <p:spPr>
          <a:xfrm>
            <a:off x="2534125" y="1655950"/>
            <a:ext cx="28017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0" name="Shape 540"/>
          <p:cNvCxnSpPr/>
          <p:nvPr/>
        </p:nvCxnSpPr>
        <p:spPr>
          <a:xfrm>
            <a:off x="610725" y="2646550"/>
            <a:ext cx="47250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1" name="Shape 541"/>
          <p:cNvCxnSpPr/>
          <p:nvPr/>
        </p:nvCxnSpPr>
        <p:spPr>
          <a:xfrm>
            <a:off x="2628725" y="4095275"/>
            <a:ext cx="8475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2" name="Shape 542"/>
          <p:cNvSpPr/>
          <p:nvPr/>
        </p:nvSpPr>
        <p:spPr>
          <a:xfrm>
            <a:off x="4867500" y="3654800"/>
            <a:ext cx="535200" cy="384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 txBox="1"/>
          <p:nvPr/>
        </p:nvSpPr>
        <p:spPr>
          <a:xfrm>
            <a:off x="5645850" y="4402725"/>
            <a:ext cx="290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P(long hair | man) = .04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548" name="Shape 548"/>
          <p:cNvSpPr/>
          <p:nvPr/>
        </p:nvSpPr>
        <p:spPr>
          <a:xfrm>
            <a:off x="5727000" y="1592750"/>
            <a:ext cx="28218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Shape 549"/>
          <p:cNvSpPr/>
          <p:nvPr/>
        </p:nvSpPr>
        <p:spPr>
          <a:xfrm>
            <a:off x="5727000" y="4292150"/>
            <a:ext cx="28218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Shape 550"/>
          <p:cNvSpPr/>
          <p:nvPr/>
        </p:nvSpPr>
        <p:spPr>
          <a:xfrm>
            <a:off x="5645708" y="1592750"/>
            <a:ext cx="81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Shape 551"/>
          <p:cNvSpPr/>
          <p:nvPr/>
        </p:nvSpPr>
        <p:spPr>
          <a:xfrm>
            <a:off x="5645700" y="2970550"/>
            <a:ext cx="81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Shape 552"/>
          <p:cNvSpPr txBox="1"/>
          <p:nvPr/>
        </p:nvSpPr>
        <p:spPr>
          <a:xfrm>
            <a:off x="70689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.98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53" name="Shape 553"/>
          <p:cNvSpPr txBox="1"/>
          <p:nvPr/>
        </p:nvSpPr>
        <p:spPr>
          <a:xfrm>
            <a:off x="5220625" y="11833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.02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54" name="Shape 5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to the movie theater, this time with Bayes</a:t>
            </a:r>
            <a:endParaRPr/>
          </a:p>
        </p:txBody>
      </p:sp>
      <p:sp>
        <p:nvSpPr>
          <p:cNvPr id="555" name="Shape 5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27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| long hair) =  P(man) * P(long hair |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			  P(long hair)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 		P(man) * P(long hair | man)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P(woman with long hair) + P(man with long hair)</a:t>
            </a:r>
            <a:endParaRPr/>
          </a:p>
          <a:p>
            <a:pPr marL="457200" lvl="0" indent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56" name="Shape 556"/>
          <p:cNvSpPr txBox="1"/>
          <p:nvPr/>
        </p:nvSpPr>
        <p:spPr>
          <a:xfrm>
            <a:off x="5583150" y="4632775"/>
            <a:ext cx="302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P(long hair | woman) = .5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557" name="Shape 557"/>
          <p:cNvCxnSpPr/>
          <p:nvPr/>
        </p:nvCxnSpPr>
        <p:spPr>
          <a:xfrm>
            <a:off x="2534125" y="1655950"/>
            <a:ext cx="28017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8" name="Shape 558"/>
          <p:cNvCxnSpPr/>
          <p:nvPr/>
        </p:nvCxnSpPr>
        <p:spPr>
          <a:xfrm>
            <a:off x="591650" y="2646550"/>
            <a:ext cx="47442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“Bayesian inference” even mean?</a:t>
            </a: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5205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Inference</a:t>
            </a:r>
            <a:r>
              <a:rPr lang="en"/>
              <a:t> = Educated guessing</a:t>
            </a:r>
            <a:endParaRPr/>
          </a:p>
          <a:p>
            <a:pPr marL="0" lvl="0" indent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Thomas Bayes</a:t>
            </a:r>
            <a:r>
              <a:rPr lang="en"/>
              <a:t> = A non-conformist Presbyterian minister in London back when the United States were still The Colonies. </a:t>
            </a:r>
            <a:endParaRPr/>
          </a:p>
          <a:p>
            <a:pPr marL="0" lvl="0" indent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He also wrote an essay on probability. His friend Richard Price edited and published it after he died. </a:t>
            </a:r>
            <a:endParaRPr/>
          </a:p>
          <a:p>
            <a:pPr marL="0" lvl="0" indent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/>
              <a:t>Bayesian inference</a:t>
            </a:r>
            <a:r>
              <a:rPr lang="en"/>
              <a:t> = Guessing in the style of Bayes</a:t>
            </a:r>
            <a:endParaRPr/>
          </a:p>
        </p:txBody>
      </p:sp>
      <p:pic>
        <p:nvPicPr>
          <p:cNvPr id="75" name="Shape 75" descr="Thomas_Bayes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2125" y="1579525"/>
            <a:ext cx="2895600" cy="31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Shape 563"/>
          <p:cNvSpPr txBox="1"/>
          <p:nvPr/>
        </p:nvSpPr>
        <p:spPr>
          <a:xfrm>
            <a:off x="5645850" y="4402725"/>
            <a:ext cx="290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P(long hair | man) = .04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564" name="Shape 564"/>
          <p:cNvSpPr/>
          <p:nvPr/>
        </p:nvSpPr>
        <p:spPr>
          <a:xfrm>
            <a:off x="5727000" y="1592750"/>
            <a:ext cx="28218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Shape 565"/>
          <p:cNvSpPr/>
          <p:nvPr/>
        </p:nvSpPr>
        <p:spPr>
          <a:xfrm>
            <a:off x="5727000" y="4292150"/>
            <a:ext cx="28218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Shape 566"/>
          <p:cNvSpPr/>
          <p:nvPr/>
        </p:nvSpPr>
        <p:spPr>
          <a:xfrm>
            <a:off x="5645708" y="1592750"/>
            <a:ext cx="81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Shape 567"/>
          <p:cNvSpPr/>
          <p:nvPr/>
        </p:nvSpPr>
        <p:spPr>
          <a:xfrm>
            <a:off x="5645700" y="2970550"/>
            <a:ext cx="81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Shape 568"/>
          <p:cNvSpPr txBox="1"/>
          <p:nvPr/>
        </p:nvSpPr>
        <p:spPr>
          <a:xfrm>
            <a:off x="70689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P(man) = .98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69" name="Shape 569"/>
          <p:cNvSpPr txBox="1"/>
          <p:nvPr/>
        </p:nvSpPr>
        <p:spPr>
          <a:xfrm>
            <a:off x="5220625" y="11833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P(woman) = .02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570" name="Shape 5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to the movie theater, this time with Bayes</a:t>
            </a:r>
            <a:endParaRPr/>
          </a:p>
        </p:txBody>
      </p:sp>
      <p:sp>
        <p:nvSpPr>
          <p:cNvPr id="571" name="Shape 57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27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| long hair) =  P(man) * P(long hair | man)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			   P(long hair)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 		P(man) * P(long hair | man)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P(woman with long hair) + P(man with long hair)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P(man | long hair) =  .98 * .04  = .04 / .05 = .80</a:t>
            </a:r>
            <a:endParaRPr/>
          </a:p>
          <a:p>
            <a:pPr marL="457200" lvl="0" indent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	     .01 + .04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72" name="Shape 572"/>
          <p:cNvSpPr txBox="1"/>
          <p:nvPr/>
        </p:nvSpPr>
        <p:spPr>
          <a:xfrm>
            <a:off x="5583150" y="4632775"/>
            <a:ext cx="3022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P(long hair | woman) = .5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cxnSp>
        <p:nvCxnSpPr>
          <p:cNvPr id="573" name="Shape 573"/>
          <p:cNvCxnSpPr/>
          <p:nvPr/>
        </p:nvCxnSpPr>
        <p:spPr>
          <a:xfrm>
            <a:off x="2534125" y="1655950"/>
            <a:ext cx="28017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4" name="Shape 574"/>
          <p:cNvCxnSpPr/>
          <p:nvPr/>
        </p:nvCxnSpPr>
        <p:spPr>
          <a:xfrm>
            <a:off x="620275" y="2646550"/>
            <a:ext cx="47154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5" name="Shape 575"/>
          <p:cNvCxnSpPr/>
          <p:nvPr/>
        </p:nvCxnSpPr>
        <p:spPr>
          <a:xfrm>
            <a:off x="2534125" y="4086781"/>
            <a:ext cx="8475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6" name="Shape 576"/>
          <p:cNvSpPr/>
          <p:nvPr/>
        </p:nvSpPr>
        <p:spPr>
          <a:xfrm>
            <a:off x="4685425" y="3637150"/>
            <a:ext cx="535200" cy="384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582" name="Shape 58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Probability is like a pot with just one cup of coffee left in it.</a:t>
            </a:r>
            <a:endParaRPr/>
          </a:p>
        </p:txBody>
      </p:sp>
      <p:grpSp>
        <p:nvGrpSpPr>
          <p:cNvPr id="583" name="Shape 583"/>
          <p:cNvGrpSpPr/>
          <p:nvPr/>
        </p:nvGrpSpPr>
        <p:grpSpPr>
          <a:xfrm>
            <a:off x="3921700" y="2717225"/>
            <a:ext cx="1545450" cy="1552575"/>
            <a:chOff x="2931100" y="1879025"/>
            <a:chExt cx="1545450" cy="1552575"/>
          </a:xfrm>
        </p:grpSpPr>
        <p:sp>
          <p:nvSpPr>
            <p:cNvPr id="584" name="Shape 584"/>
            <p:cNvSpPr/>
            <p:nvPr/>
          </p:nvSpPr>
          <p:spPr>
            <a:xfrm rot="10800000" flipH="1">
              <a:off x="2931100" y="3310100"/>
              <a:ext cx="1272900" cy="121500"/>
            </a:xfrm>
            <a:prstGeom prst="trapezoid">
              <a:avLst>
                <a:gd name="adj" fmla="val 25000"/>
              </a:avLst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 rot="10800000">
              <a:off x="2931100" y="1879025"/>
              <a:ext cx="194700" cy="474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 rot="-297248">
              <a:off x="3913670" y="1984756"/>
              <a:ext cx="524560" cy="901035"/>
            </a:xfrm>
            <a:prstGeom prst="ellips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 rot="-296912">
              <a:off x="3960856" y="2124600"/>
              <a:ext cx="386039" cy="64355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 flipH="1">
              <a:off x="2931100" y="1879025"/>
              <a:ext cx="1272900" cy="1431000"/>
            </a:xfrm>
            <a:prstGeom prst="trapezoid">
              <a:avLst>
                <a:gd name="adj" fmla="val 13316"/>
              </a:avLst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 rot="10800000" flipH="1">
              <a:off x="2959675" y="3298550"/>
              <a:ext cx="1215600" cy="106800"/>
            </a:xfrm>
            <a:prstGeom prst="trapezoid">
              <a:avLst>
                <a:gd name="adj" fmla="val 25000"/>
              </a:avLst>
            </a:pr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 flipH="1">
              <a:off x="2959825" y="3054675"/>
              <a:ext cx="1215600" cy="243900"/>
            </a:xfrm>
            <a:prstGeom prst="trapezoid">
              <a:avLst>
                <a:gd name="adj" fmla="val 13316"/>
              </a:avLst>
            </a:pr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Shape 591"/>
          <p:cNvGrpSpPr/>
          <p:nvPr/>
        </p:nvGrpSpPr>
        <p:grpSpPr>
          <a:xfrm>
            <a:off x="2366342" y="3607400"/>
            <a:ext cx="885183" cy="662400"/>
            <a:chOff x="1846792" y="2740600"/>
            <a:chExt cx="885183" cy="662400"/>
          </a:xfrm>
        </p:grpSpPr>
        <p:grpSp>
          <p:nvGrpSpPr>
            <p:cNvPr id="592" name="Shape 592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593" name="Shape 593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Shape 594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5" name="Shape 595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hape 6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601" name="Shape 60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you only have one cup, you can fill it completely.</a:t>
            </a:r>
            <a:endParaRPr/>
          </a:p>
        </p:txBody>
      </p:sp>
      <p:grpSp>
        <p:nvGrpSpPr>
          <p:cNvPr id="602" name="Shape 602"/>
          <p:cNvGrpSpPr/>
          <p:nvPr/>
        </p:nvGrpSpPr>
        <p:grpSpPr>
          <a:xfrm rot="-4656139">
            <a:off x="3312051" y="2107424"/>
            <a:ext cx="1545480" cy="1552605"/>
            <a:chOff x="2931100" y="1879025"/>
            <a:chExt cx="1545450" cy="1552575"/>
          </a:xfrm>
        </p:grpSpPr>
        <p:sp>
          <p:nvSpPr>
            <p:cNvPr id="603" name="Shape 603"/>
            <p:cNvSpPr/>
            <p:nvPr/>
          </p:nvSpPr>
          <p:spPr>
            <a:xfrm rot="10800000" flipH="1">
              <a:off x="2931100" y="3310100"/>
              <a:ext cx="1272900" cy="121500"/>
            </a:xfrm>
            <a:prstGeom prst="trapezoid">
              <a:avLst>
                <a:gd name="adj" fmla="val 25000"/>
              </a:avLst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 rot="10800000">
              <a:off x="2931100" y="1879025"/>
              <a:ext cx="194700" cy="474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 rot="-297248">
              <a:off x="3913670" y="1984756"/>
              <a:ext cx="524560" cy="901035"/>
            </a:xfrm>
            <a:prstGeom prst="ellips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 rot="-296912">
              <a:off x="3960856" y="2124600"/>
              <a:ext cx="386039" cy="64355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 flipH="1">
              <a:off x="2931100" y="1879025"/>
              <a:ext cx="1272900" cy="1431000"/>
            </a:xfrm>
            <a:prstGeom prst="trapezoid">
              <a:avLst>
                <a:gd name="adj" fmla="val 13316"/>
              </a:avLst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" name="Shape 608"/>
          <p:cNvGrpSpPr/>
          <p:nvPr/>
        </p:nvGrpSpPr>
        <p:grpSpPr>
          <a:xfrm>
            <a:off x="2366342" y="3607400"/>
            <a:ext cx="885183" cy="662400"/>
            <a:chOff x="1846792" y="2740600"/>
            <a:chExt cx="885183" cy="662400"/>
          </a:xfrm>
        </p:grpSpPr>
        <p:grpSp>
          <p:nvGrpSpPr>
            <p:cNvPr id="609" name="Shape 609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610" name="Shape 610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Shape 611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2" name="Shape 612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" name="Shape 613"/>
          <p:cNvSpPr/>
          <p:nvPr/>
        </p:nvSpPr>
        <p:spPr>
          <a:xfrm>
            <a:off x="2697300" y="3632500"/>
            <a:ext cx="528300" cy="6105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Shape 614"/>
          <p:cNvSpPr txBox="1"/>
          <p:nvPr/>
        </p:nvSpPr>
        <p:spPr>
          <a:xfrm>
            <a:off x="2630625" y="3713025"/>
            <a:ext cx="8157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100%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Shape 6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620" name="Shape 6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you have two cups, you have to decide how to share (distribute) it.</a:t>
            </a:r>
            <a:endParaRPr/>
          </a:p>
        </p:txBody>
      </p:sp>
      <p:grpSp>
        <p:nvGrpSpPr>
          <p:cNvPr id="621" name="Shape 621"/>
          <p:cNvGrpSpPr/>
          <p:nvPr/>
        </p:nvGrpSpPr>
        <p:grpSpPr>
          <a:xfrm rot="-4656139">
            <a:off x="3312051" y="2107424"/>
            <a:ext cx="1545480" cy="1552605"/>
            <a:chOff x="2931100" y="1879025"/>
            <a:chExt cx="1545450" cy="1552575"/>
          </a:xfrm>
        </p:grpSpPr>
        <p:sp>
          <p:nvSpPr>
            <p:cNvPr id="622" name="Shape 622"/>
            <p:cNvSpPr/>
            <p:nvPr/>
          </p:nvSpPr>
          <p:spPr>
            <a:xfrm rot="10800000" flipH="1">
              <a:off x="2931100" y="3310100"/>
              <a:ext cx="1272900" cy="121500"/>
            </a:xfrm>
            <a:prstGeom prst="trapezoid">
              <a:avLst>
                <a:gd name="adj" fmla="val 25000"/>
              </a:avLst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 rot="10800000">
              <a:off x="2931100" y="1879025"/>
              <a:ext cx="194700" cy="474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 rot="-297248">
              <a:off x="3913670" y="1984756"/>
              <a:ext cx="524560" cy="901035"/>
            </a:xfrm>
            <a:prstGeom prst="ellips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 rot="-296912">
              <a:off x="3960856" y="2124600"/>
              <a:ext cx="386039" cy="64355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 flipH="1">
              <a:off x="2931100" y="1879025"/>
              <a:ext cx="1272900" cy="1431000"/>
            </a:xfrm>
            <a:prstGeom prst="trapezoid">
              <a:avLst>
                <a:gd name="adj" fmla="val 13316"/>
              </a:avLst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Shape 627"/>
          <p:cNvGrpSpPr/>
          <p:nvPr/>
        </p:nvGrpSpPr>
        <p:grpSpPr>
          <a:xfrm>
            <a:off x="2366342" y="3607400"/>
            <a:ext cx="885183" cy="662400"/>
            <a:chOff x="1846792" y="2740600"/>
            <a:chExt cx="885183" cy="662400"/>
          </a:xfrm>
        </p:grpSpPr>
        <p:grpSp>
          <p:nvGrpSpPr>
            <p:cNvPr id="628" name="Shape 628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629" name="Shape 629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Shape 630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1" name="Shape 631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2" name="Shape 632"/>
          <p:cNvSpPr/>
          <p:nvPr/>
        </p:nvSpPr>
        <p:spPr>
          <a:xfrm>
            <a:off x="2697300" y="4035125"/>
            <a:ext cx="528300" cy="207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Shape 633"/>
          <p:cNvGrpSpPr/>
          <p:nvPr/>
        </p:nvGrpSpPr>
        <p:grpSpPr>
          <a:xfrm>
            <a:off x="1070942" y="3607400"/>
            <a:ext cx="885183" cy="662400"/>
            <a:chOff x="1846792" y="2740600"/>
            <a:chExt cx="885183" cy="662400"/>
          </a:xfrm>
        </p:grpSpPr>
        <p:grpSp>
          <p:nvGrpSpPr>
            <p:cNvPr id="634" name="Shape 634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635" name="Shape 635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Shape 636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7" name="Shape 637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Shape 638"/>
          <p:cNvSpPr/>
          <p:nvPr/>
        </p:nvSpPr>
        <p:spPr>
          <a:xfrm>
            <a:off x="1401900" y="3805125"/>
            <a:ext cx="528300" cy="4380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Shape 639"/>
          <p:cNvSpPr txBox="1"/>
          <p:nvPr/>
        </p:nvSpPr>
        <p:spPr>
          <a:xfrm>
            <a:off x="2706825" y="3636825"/>
            <a:ext cx="8157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27%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40" name="Shape 640"/>
          <p:cNvSpPr txBox="1"/>
          <p:nvPr/>
        </p:nvSpPr>
        <p:spPr>
          <a:xfrm>
            <a:off x="1411425" y="3789225"/>
            <a:ext cx="8157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73%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Shape 6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646" name="Shape 6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Our people are distributed between two groups, women and men.</a:t>
            </a:r>
            <a:endParaRPr/>
          </a:p>
        </p:txBody>
      </p:sp>
      <p:grpSp>
        <p:nvGrpSpPr>
          <p:cNvPr id="647" name="Shape 647"/>
          <p:cNvGrpSpPr/>
          <p:nvPr/>
        </p:nvGrpSpPr>
        <p:grpSpPr>
          <a:xfrm rot="-4656139">
            <a:off x="3312051" y="2107424"/>
            <a:ext cx="1545480" cy="1552605"/>
            <a:chOff x="2931100" y="1879025"/>
            <a:chExt cx="1545450" cy="1552575"/>
          </a:xfrm>
        </p:grpSpPr>
        <p:sp>
          <p:nvSpPr>
            <p:cNvPr id="648" name="Shape 648"/>
            <p:cNvSpPr/>
            <p:nvPr/>
          </p:nvSpPr>
          <p:spPr>
            <a:xfrm rot="10800000" flipH="1">
              <a:off x="2931100" y="3310100"/>
              <a:ext cx="1272900" cy="121500"/>
            </a:xfrm>
            <a:prstGeom prst="trapezoid">
              <a:avLst>
                <a:gd name="adj" fmla="val 25000"/>
              </a:avLst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 rot="10800000">
              <a:off x="2931100" y="1879025"/>
              <a:ext cx="194700" cy="474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 rot="-297248">
              <a:off x="3913670" y="1984756"/>
              <a:ext cx="524560" cy="901035"/>
            </a:xfrm>
            <a:prstGeom prst="ellipse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 rot="-296912">
              <a:off x="3960856" y="2124600"/>
              <a:ext cx="386039" cy="64355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 flipH="1">
              <a:off x="2931100" y="1879025"/>
              <a:ext cx="1272900" cy="1431000"/>
            </a:xfrm>
            <a:prstGeom prst="trapezoid">
              <a:avLst>
                <a:gd name="adj" fmla="val 13316"/>
              </a:avLst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" name="Shape 653"/>
          <p:cNvGrpSpPr/>
          <p:nvPr/>
        </p:nvGrpSpPr>
        <p:grpSpPr>
          <a:xfrm>
            <a:off x="2366342" y="3607400"/>
            <a:ext cx="885183" cy="662400"/>
            <a:chOff x="1846792" y="2740600"/>
            <a:chExt cx="885183" cy="662400"/>
          </a:xfrm>
        </p:grpSpPr>
        <p:grpSp>
          <p:nvGrpSpPr>
            <p:cNvPr id="654" name="Shape 654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655" name="Shape 655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Shape 656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7" name="Shape 657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" name="Shape 658"/>
          <p:cNvSpPr/>
          <p:nvPr/>
        </p:nvSpPr>
        <p:spPr>
          <a:xfrm>
            <a:off x="2697300" y="3929050"/>
            <a:ext cx="528300" cy="314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" name="Shape 659"/>
          <p:cNvGrpSpPr/>
          <p:nvPr/>
        </p:nvGrpSpPr>
        <p:grpSpPr>
          <a:xfrm>
            <a:off x="1070942" y="3607400"/>
            <a:ext cx="885183" cy="662400"/>
            <a:chOff x="1846792" y="2740600"/>
            <a:chExt cx="885183" cy="662400"/>
          </a:xfrm>
        </p:grpSpPr>
        <p:grpSp>
          <p:nvGrpSpPr>
            <p:cNvPr id="660" name="Shape 660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661" name="Shape 661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Shape 662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3" name="Shape 663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" name="Shape 664"/>
          <p:cNvSpPr txBox="1"/>
          <p:nvPr/>
        </p:nvSpPr>
        <p:spPr>
          <a:xfrm>
            <a:off x="2706825" y="3636825"/>
            <a:ext cx="8157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665" name="Shape 665"/>
          <p:cNvSpPr/>
          <p:nvPr/>
        </p:nvSpPr>
        <p:spPr>
          <a:xfrm>
            <a:off x="1401900" y="3929050"/>
            <a:ext cx="528300" cy="314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Shape 666"/>
          <p:cNvSpPr txBox="1"/>
          <p:nvPr/>
        </p:nvSpPr>
        <p:spPr>
          <a:xfrm>
            <a:off x="1411425" y="3636825"/>
            <a:ext cx="8157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667" name="Shape 667"/>
          <p:cNvSpPr txBox="1"/>
          <p:nvPr/>
        </p:nvSpPr>
        <p:spPr>
          <a:xfrm>
            <a:off x="1181400" y="42940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68" name="Shape 668"/>
          <p:cNvSpPr txBox="1"/>
          <p:nvPr/>
        </p:nvSpPr>
        <p:spPr>
          <a:xfrm>
            <a:off x="2476800" y="42940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Shape 6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674" name="Shape 67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can distribute them more.</a:t>
            </a:r>
            <a:endParaRPr/>
          </a:p>
        </p:txBody>
      </p:sp>
      <p:grpSp>
        <p:nvGrpSpPr>
          <p:cNvPr id="675" name="Shape 675"/>
          <p:cNvGrpSpPr/>
          <p:nvPr/>
        </p:nvGrpSpPr>
        <p:grpSpPr>
          <a:xfrm>
            <a:off x="2366342" y="3607400"/>
            <a:ext cx="885183" cy="662400"/>
            <a:chOff x="1846792" y="2740600"/>
            <a:chExt cx="885183" cy="662400"/>
          </a:xfrm>
        </p:grpSpPr>
        <p:grpSp>
          <p:nvGrpSpPr>
            <p:cNvPr id="676" name="Shape 676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677" name="Shape 677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Shape 678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9" name="Shape 679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Shape 680"/>
          <p:cNvSpPr/>
          <p:nvPr/>
        </p:nvSpPr>
        <p:spPr>
          <a:xfrm>
            <a:off x="2697300" y="4221300"/>
            <a:ext cx="528300" cy="21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1" name="Shape 681"/>
          <p:cNvGrpSpPr/>
          <p:nvPr/>
        </p:nvGrpSpPr>
        <p:grpSpPr>
          <a:xfrm>
            <a:off x="1070942" y="3607400"/>
            <a:ext cx="885183" cy="662400"/>
            <a:chOff x="1846792" y="2740600"/>
            <a:chExt cx="885183" cy="662400"/>
          </a:xfrm>
        </p:grpSpPr>
        <p:grpSp>
          <p:nvGrpSpPr>
            <p:cNvPr id="682" name="Shape 682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683" name="Shape 683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Shape 684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5" name="Shape 685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" name="Shape 686"/>
          <p:cNvSpPr txBox="1"/>
          <p:nvPr/>
        </p:nvSpPr>
        <p:spPr>
          <a:xfrm>
            <a:off x="2717500" y="38991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2%</a:t>
            </a:r>
            <a:endParaRPr/>
          </a:p>
        </p:txBody>
      </p:sp>
      <p:sp>
        <p:nvSpPr>
          <p:cNvPr id="687" name="Shape 687"/>
          <p:cNvSpPr txBox="1"/>
          <p:nvPr/>
        </p:nvSpPr>
        <p:spPr>
          <a:xfrm>
            <a:off x="1070950" y="42940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long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88" name="Shape 688"/>
          <p:cNvSpPr txBox="1"/>
          <p:nvPr/>
        </p:nvSpPr>
        <p:spPr>
          <a:xfrm>
            <a:off x="2476800" y="42940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long hair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689" name="Shape 689"/>
          <p:cNvGrpSpPr/>
          <p:nvPr/>
        </p:nvGrpSpPr>
        <p:grpSpPr>
          <a:xfrm>
            <a:off x="2366342" y="1931000"/>
            <a:ext cx="885183" cy="662400"/>
            <a:chOff x="1846792" y="2740600"/>
            <a:chExt cx="885183" cy="662400"/>
          </a:xfrm>
        </p:grpSpPr>
        <p:grpSp>
          <p:nvGrpSpPr>
            <p:cNvPr id="690" name="Shape 690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691" name="Shape 691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Shape 692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3" name="Shape 693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Shape 694"/>
          <p:cNvSpPr/>
          <p:nvPr/>
        </p:nvSpPr>
        <p:spPr>
          <a:xfrm>
            <a:off x="2697300" y="2252650"/>
            <a:ext cx="528300" cy="314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" name="Shape 695"/>
          <p:cNvGrpSpPr/>
          <p:nvPr/>
        </p:nvGrpSpPr>
        <p:grpSpPr>
          <a:xfrm>
            <a:off x="1070942" y="1931000"/>
            <a:ext cx="885183" cy="662400"/>
            <a:chOff x="1846792" y="2740600"/>
            <a:chExt cx="885183" cy="662400"/>
          </a:xfrm>
        </p:grpSpPr>
        <p:grpSp>
          <p:nvGrpSpPr>
            <p:cNvPr id="696" name="Shape 696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697" name="Shape 697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Shape 698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9" name="Shape 699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0" name="Shape 700"/>
          <p:cNvSpPr txBox="1"/>
          <p:nvPr/>
        </p:nvSpPr>
        <p:spPr>
          <a:xfrm>
            <a:off x="2706825" y="1960425"/>
            <a:ext cx="8157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48%</a:t>
            </a:r>
            <a:endParaRPr/>
          </a:p>
        </p:txBody>
      </p:sp>
      <p:sp>
        <p:nvSpPr>
          <p:cNvPr id="701" name="Shape 701"/>
          <p:cNvSpPr/>
          <p:nvPr/>
        </p:nvSpPr>
        <p:spPr>
          <a:xfrm>
            <a:off x="1401900" y="24072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Shape 702"/>
          <p:cNvSpPr txBox="1"/>
          <p:nvPr/>
        </p:nvSpPr>
        <p:spPr>
          <a:xfrm>
            <a:off x="1411425" y="21128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703" name="Shape 703"/>
          <p:cNvSpPr txBox="1"/>
          <p:nvPr/>
        </p:nvSpPr>
        <p:spPr>
          <a:xfrm>
            <a:off x="1070950" y="26176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704" name="Shape 704"/>
          <p:cNvSpPr txBox="1"/>
          <p:nvPr/>
        </p:nvSpPr>
        <p:spPr>
          <a:xfrm>
            <a:off x="2476800" y="26176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705" name="Shape 705"/>
          <p:cNvSpPr/>
          <p:nvPr/>
        </p:nvSpPr>
        <p:spPr>
          <a:xfrm>
            <a:off x="1401900" y="40836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Shape 706"/>
          <p:cNvSpPr txBox="1"/>
          <p:nvPr/>
        </p:nvSpPr>
        <p:spPr>
          <a:xfrm>
            <a:off x="1411425" y="37892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Shape 7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grpSp>
        <p:nvGrpSpPr>
          <p:cNvPr id="712" name="Shape 712"/>
          <p:cNvGrpSpPr/>
          <p:nvPr/>
        </p:nvGrpSpPr>
        <p:grpSpPr>
          <a:xfrm>
            <a:off x="2366342" y="3607400"/>
            <a:ext cx="885183" cy="662400"/>
            <a:chOff x="1846792" y="2740600"/>
            <a:chExt cx="885183" cy="662400"/>
          </a:xfrm>
        </p:grpSpPr>
        <p:grpSp>
          <p:nvGrpSpPr>
            <p:cNvPr id="713" name="Shape 713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714" name="Shape 714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Shape 715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6" name="Shape 716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" name="Shape 717"/>
          <p:cNvSpPr/>
          <p:nvPr/>
        </p:nvSpPr>
        <p:spPr>
          <a:xfrm>
            <a:off x="2697300" y="4221300"/>
            <a:ext cx="528300" cy="21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8" name="Shape 718"/>
          <p:cNvGrpSpPr/>
          <p:nvPr/>
        </p:nvGrpSpPr>
        <p:grpSpPr>
          <a:xfrm>
            <a:off x="1070942" y="3607400"/>
            <a:ext cx="885183" cy="662400"/>
            <a:chOff x="1846792" y="2740600"/>
            <a:chExt cx="885183" cy="662400"/>
          </a:xfrm>
        </p:grpSpPr>
        <p:grpSp>
          <p:nvGrpSpPr>
            <p:cNvPr id="719" name="Shape 719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720" name="Shape 720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Shape 721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2" name="Shape 722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" name="Shape 723"/>
          <p:cNvSpPr txBox="1"/>
          <p:nvPr/>
        </p:nvSpPr>
        <p:spPr>
          <a:xfrm>
            <a:off x="2717500" y="38991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2%</a:t>
            </a:r>
            <a:endParaRPr/>
          </a:p>
        </p:txBody>
      </p:sp>
      <p:sp>
        <p:nvSpPr>
          <p:cNvPr id="724" name="Shape 724"/>
          <p:cNvSpPr txBox="1"/>
          <p:nvPr/>
        </p:nvSpPr>
        <p:spPr>
          <a:xfrm>
            <a:off x="1070950" y="42940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long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725" name="Shape 725"/>
          <p:cNvSpPr txBox="1"/>
          <p:nvPr/>
        </p:nvSpPr>
        <p:spPr>
          <a:xfrm>
            <a:off x="2476800" y="42940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long hair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726" name="Shape 726"/>
          <p:cNvGrpSpPr/>
          <p:nvPr/>
        </p:nvGrpSpPr>
        <p:grpSpPr>
          <a:xfrm>
            <a:off x="2366342" y="1931000"/>
            <a:ext cx="885183" cy="662400"/>
            <a:chOff x="1846792" y="2740600"/>
            <a:chExt cx="885183" cy="662400"/>
          </a:xfrm>
        </p:grpSpPr>
        <p:grpSp>
          <p:nvGrpSpPr>
            <p:cNvPr id="727" name="Shape 727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728" name="Shape 728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Shape 729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0" name="Shape 730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1" name="Shape 731"/>
          <p:cNvSpPr/>
          <p:nvPr/>
        </p:nvSpPr>
        <p:spPr>
          <a:xfrm>
            <a:off x="2697300" y="2252650"/>
            <a:ext cx="528300" cy="314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2" name="Shape 732"/>
          <p:cNvGrpSpPr/>
          <p:nvPr/>
        </p:nvGrpSpPr>
        <p:grpSpPr>
          <a:xfrm>
            <a:off x="1070942" y="1931000"/>
            <a:ext cx="885183" cy="662400"/>
            <a:chOff x="1846792" y="2740600"/>
            <a:chExt cx="885183" cy="662400"/>
          </a:xfrm>
        </p:grpSpPr>
        <p:grpSp>
          <p:nvGrpSpPr>
            <p:cNvPr id="733" name="Shape 733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734" name="Shape 734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Shape 735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6" name="Shape 736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" name="Shape 737"/>
          <p:cNvSpPr txBox="1"/>
          <p:nvPr/>
        </p:nvSpPr>
        <p:spPr>
          <a:xfrm>
            <a:off x="2706825" y="1960425"/>
            <a:ext cx="8157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48%</a:t>
            </a:r>
            <a:endParaRPr/>
          </a:p>
        </p:txBody>
      </p:sp>
      <p:sp>
        <p:nvSpPr>
          <p:cNvPr id="738" name="Shape 738"/>
          <p:cNvSpPr/>
          <p:nvPr/>
        </p:nvSpPr>
        <p:spPr>
          <a:xfrm>
            <a:off x="1401900" y="24072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Shape 739"/>
          <p:cNvSpPr txBox="1"/>
          <p:nvPr/>
        </p:nvSpPr>
        <p:spPr>
          <a:xfrm>
            <a:off x="1411425" y="21128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740" name="Shape 740"/>
          <p:cNvSpPr txBox="1"/>
          <p:nvPr/>
        </p:nvSpPr>
        <p:spPr>
          <a:xfrm>
            <a:off x="1070950" y="26176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741" name="Shape 741"/>
          <p:cNvSpPr txBox="1"/>
          <p:nvPr/>
        </p:nvSpPr>
        <p:spPr>
          <a:xfrm>
            <a:off x="2476800" y="26176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742" name="Shape 742"/>
          <p:cNvSpPr/>
          <p:nvPr/>
        </p:nvSpPr>
        <p:spPr>
          <a:xfrm>
            <a:off x="1401900" y="40836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Shape 743"/>
          <p:cNvSpPr txBox="1"/>
          <p:nvPr/>
        </p:nvSpPr>
        <p:spPr>
          <a:xfrm>
            <a:off x="1411425" y="37892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744" name="Shape 744"/>
          <p:cNvSpPr/>
          <p:nvPr/>
        </p:nvSpPr>
        <p:spPr>
          <a:xfrm>
            <a:off x="6407700" y="1592750"/>
            <a:ext cx="1455300" cy="2699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Shape 745"/>
          <p:cNvSpPr/>
          <p:nvPr/>
        </p:nvSpPr>
        <p:spPr>
          <a:xfrm>
            <a:off x="6407700" y="429215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Shape 746"/>
          <p:cNvSpPr/>
          <p:nvPr/>
        </p:nvSpPr>
        <p:spPr>
          <a:xfrm>
            <a:off x="4960050" y="1592750"/>
            <a:ext cx="1455300" cy="1385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Shape 747"/>
          <p:cNvSpPr/>
          <p:nvPr/>
        </p:nvSpPr>
        <p:spPr>
          <a:xfrm>
            <a:off x="4959900" y="2970550"/>
            <a:ext cx="1455300" cy="14415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Shape 748"/>
          <p:cNvSpPr txBox="1"/>
          <p:nvPr/>
        </p:nvSpPr>
        <p:spPr>
          <a:xfrm>
            <a:off x="4897350" y="18133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P(woman with short hair) = .25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Shape 749"/>
          <p:cNvSpPr txBox="1"/>
          <p:nvPr/>
        </p:nvSpPr>
        <p:spPr>
          <a:xfrm>
            <a:off x="4897350" y="3184963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P(woman with long hair) = .25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750" name="Shape 750"/>
          <p:cNvSpPr txBox="1"/>
          <p:nvPr/>
        </p:nvSpPr>
        <p:spPr>
          <a:xfrm>
            <a:off x="6407825" y="2499175"/>
            <a:ext cx="14553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P(man with short hair) = .48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Shape 751"/>
          <p:cNvSpPr txBox="1"/>
          <p:nvPr/>
        </p:nvSpPr>
        <p:spPr>
          <a:xfrm>
            <a:off x="6407825" y="4327975"/>
            <a:ext cx="14553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P(man with long hair) = .02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Shape 7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grpSp>
        <p:nvGrpSpPr>
          <p:cNvPr id="757" name="Shape 757"/>
          <p:cNvGrpSpPr/>
          <p:nvPr/>
        </p:nvGrpSpPr>
        <p:grpSpPr>
          <a:xfrm>
            <a:off x="5719142" y="2235800"/>
            <a:ext cx="885183" cy="662400"/>
            <a:chOff x="1846792" y="2740600"/>
            <a:chExt cx="885183" cy="662400"/>
          </a:xfrm>
        </p:grpSpPr>
        <p:grpSp>
          <p:nvGrpSpPr>
            <p:cNvPr id="758" name="Shape 758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759" name="Shape 759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Shape 760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1" name="Shape 761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" name="Shape 762"/>
          <p:cNvSpPr/>
          <p:nvPr/>
        </p:nvSpPr>
        <p:spPr>
          <a:xfrm>
            <a:off x="6050100" y="2849700"/>
            <a:ext cx="528300" cy="21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3" name="Shape 763"/>
          <p:cNvGrpSpPr/>
          <p:nvPr/>
        </p:nvGrpSpPr>
        <p:grpSpPr>
          <a:xfrm>
            <a:off x="3052142" y="2235800"/>
            <a:ext cx="885183" cy="662400"/>
            <a:chOff x="1846792" y="2740600"/>
            <a:chExt cx="885183" cy="662400"/>
          </a:xfrm>
        </p:grpSpPr>
        <p:grpSp>
          <p:nvGrpSpPr>
            <p:cNvPr id="764" name="Shape 764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765" name="Shape 765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Shape 766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7" name="Shape 767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Shape 768"/>
          <p:cNvSpPr txBox="1"/>
          <p:nvPr/>
        </p:nvSpPr>
        <p:spPr>
          <a:xfrm>
            <a:off x="6070300" y="25275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2%</a:t>
            </a:r>
            <a:endParaRPr/>
          </a:p>
        </p:txBody>
      </p:sp>
      <p:sp>
        <p:nvSpPr>
          <p:cNvPr id="769" name="Shape 769"/>
          <p:cNvSpPr txBox="1"/>
          <p:nvPr/>
        </p:nvSpPr>
        <p:spPr>
          <a:xfrm>
            <a:off x="30521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long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770" name="Shape 770"/>
          <p:cNvSpPr txBox="1"/>
          <p:nvPr/>
        </p:nvSpPr>
        <p:spPr>
          <a:xfrm>
            <a:off x="5829600" y="29224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long hair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771" name="Shape 771"/>
          <p:cNvGrpSpPr/>
          <p:nvPr/>
        </p:nvGrpSpPr>
        <p:grpSpPr>
          <a:xfrm>
            <a:off x="4423742" y="2235800"/>
            <a:ext cx="885183" cy="662400"/>
            <a:chOff x="1846792" y="2740600"/>
            <a:chExt cx="885183" cy="662400"/>
          </a:xfrm>
        </p:grpSpPr>
        <p:grpSp>
          <p:nvGrpSpPr>
            <p:cNvPr id="772" name="Shape 772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773" name="Shape 773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Shape 774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5" name="Shape 775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" name="Shape 776"/>
          <p:cNvSpPr/>
          <p:nvPr/>
        </p:nvSpPr>
        <p:spPr>
          <a:xfrm>
            <a:off x="4754700" y="2557450"/>
            <a:ext cx="528300" cy="314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" name="Shape 777"/>
          <p:cNvGrpSpPr/>
          <p:nvPr/>
        </p:nvGrpSpPr>
        <p:grpSpPr>
          <a:xfrm>
            <a:off x="1756742" y="2235800"/>
            <a:ext cx="885183" cy="662400"/>
            <a:chOff x="1846792" y="2740600"/>
            <a:chExt cx="885183" cy="662400"/>
          </a:xfrm>
        </p:grpSpPr>
        <p:grpSp>
          <p:nvGrpSpPr>
            <p:cNvPr id="778" name="Shape 778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779" name="Shape 779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Shape 780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1" name="Shape 781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Shape 782"/>
          <p:cNvSpPr txBox="1"/>
          <p:nvPr/>
        </p:nvSpPr>
        <p:spPr>
          <a:xfrm>
            <a:off x="4764225" y="2265225"/>
            <a:ext cx="8157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48%</a:t>
            </a:r>
            <a:endParaRPr/>
          </a:p>
        </p:txBody>
      </p:sp>
      <p:sp>
        <p:nvSpPr>
          <p:cNvPr id="783" name="Shape 783"/>
          <p:cNvSpPr/>
          <p:nvPr/>
        </p:nvSpPr>
        <p:spPr>
          <a:xfrm>
            <a:off x="20877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Shape 784"/>
          <p:cNvSpPr txBox="1"/>
          <p:nvPr/>
        </p:nvSpPr>
        <p:spPr>
          <a:xfrm>
            <a:off x="2097225" y="24176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785" name="Shape 785"/>
          <p:cNvSpPr txBox="1"/>
          <p:nvPr/>
        </p:nvSpPr>
        <p:spPr>
          <a:xfrm>
            <a:off x="17567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786" name="Shape 786"/>
          <p:cNvSpPr txBox="1"/>
          <p:nvPr/>
        </p:nvSpPr>
        <p:spPr>
          <a:xfrm>
            <a:off x="4534200" y="29224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787" name="Shape 787"/>
          <p:cNvSpPr/>
          <p:nvPr/>
        </p:nvSpPr>
        <p:spPr>
          <a:xfrm>
            <a:off x="33831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Shape 788"/>
          <p:cNvSpPr txBox="1"/>
          <p:nvPr/>
        </p:nvSpPr>
        <p:spPr>
          <a:xfrm>
            <a:off x="3392625" y="24176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Shape 79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grpSp>
        <p:nvGrpSpPr>
          <p:cNvPr id="794" name="Shape 794"/>
          <p:cNvGrpSpPr/>
          <p:nvPr/>
        </p:nvGrpSpPr>
        <p:grpSpPr>
          <a:xfrm>
            <a:off x="5719142" y="2235800"/>
            <a:ext cx="885183" cy="662400"/>
            <a:chOff x="1846792" y="2740600"/>
            <a:chExt cx="885183" cy="662400"/>
          </a:xfrm>
        </p:grpSpPr>
        <p:grpSp>
          <p:nvGrpSpPr>
            <p:cNvPr id="795" name="Shape 795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796" name="Shape 796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Shape 797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8" name="Shape 798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9" name="Shape 799"/>
          <p:cNvSpPr/>
          <p:nvPr/>
        </p:nvSpPr>
        <p:spPr>
          <a:xfrm>
            <a:off x="6050100" y="2849700"/>
            <a:ext cx="528300" cy="21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" name="Shape 800"/>
          <p:cNvGrpSpPr/>
          <p:nvPr/>
        </p:nvGrpSpPr>
        <p:grpSpPr>
          <a:xfrm>
            <a:off x="3052142" y="2235800"/>
            <a:ext cx="885183" cy="662400"/>
            <a:chOff x="1846792" y="2740600"/>
            <a:chExt cx="885183" cy="662400"/>
          </a:xfrm>
        </p:grpSpPr>
        <p:grpSp>
          <p:nvGrpSpPr>
            <p:cNvPr id="801" name="Shape 801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802" name="Shape 802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Shape 803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4" name="Shape 804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" name="Shape 805"/>
          <p:cNvSpPr txBox="1"/>
          <p:nvPr/>
        </p:nvSpPr>
        <p:spPr>
          <a:xfrm>
            <a:off x="6070300" y="25275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Shape 806"/>
          <p:cNvSpPr txBox="1"/>
          <p:nvPr/>
        </p:nvSpPr>
        <p:spPr>
          <a:xfrm>
            <a:off x="30521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long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07" name="Shape 807"/>
          <p:cNvSpPr txBox="1"/>
          <p:nvPr/>
        </p:nvSpPr>
        <p:spPr>
          <a:xfrm>
            <a:off x="5829600" y="29224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long hair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808" name="Shape 808"/>
          <p:cNvGrpSpPr/>
          <p:nvPr/>
        </p:nvGrpSpPr>
        <p:grpSpPr>
          <a:xfrm>
            <a:off x="4423742" y="2235800"/>
            <a:ext cx="885183" cy="662400"/>
            <a:chOff x="1846792" y="2740600"/>
            <a:chExt cx="885183" cy="662400"/>
          </a:xfrm>
        </p:grpSpPr>
        <p:grpSp>
          <p:nvGrpSpPr>
            <p:cNvPr id="809" name="Shape 809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810" name="Shape 810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Shape 811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2" name="Shape 812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" name="Shape 813"/>
          <p:cNvSpPr/>
          <p:nvPr/>
        </p:nvSpPr>
        <p:spPr>
          <a:xfrm>
            <a:off x="4754700" y="2557450"/>
            <a:ext cx="528300" cy="314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" name="Shape 814"/>
          <p:cNvGrpSpPr/>
          <p:nvPr/>
        </p:nvGrpSpPr>
        <p:grpSpPr>
          <a:xfrm>
            <a:off x="1756742" y="2235800"/>
            <a:ext cx="885183" cy="662400"/>
            <a:chOff x="1846792" y="2740600"/>
            <a:chExt cx="885183" cy="662400"/>
          </a:xfrm>
        </p:grpSpPr>
        <p:grpSp>
          <p:nvGrpSpPr>
            <p:cNvPr id="815" name="Shape 815"/>
            <p:cNvGrpSpPr/>
            <p:nvPr/>
          </p:nvGrpSpPr>
          <p:grpSpPr>
            <a:xfrm rot="-10582392">
              <a:off x="1863485" y="2799735"/>
              <a:ext cx="515118" cy="544106"/>
              <a:chOff x="3875350" y="1963824"/>
              <a:chExt cx="601200" cy="942900"/>
            </a:xfrm>
          </p:grpSpPr>
          <p:sp>
            <p:nvSpPr>
              <p:cNvPr id="816" name="Shape 816"/>
              <p:cNvSpPr/>
              <p:nvPr/>
            </p:nvSpPr>
            <p:spPr>
              <a:xfrm rot="-297248">
                <a:off x="3913670" y="1984756"/>
                <a:ext cx="524560" cy="901035"/>
              </a:xfrm>
              <a:prstGeom prst="ellipse">
                <a:avLst/>
              </a:prstGeom>
              <a:solidFill>
                <a:srgbClr val="DD7E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Shape 817"/>
              <p:cNvSpPr/>
              <p:nvPr/>
            </p:nvSpPr>
            <p:spPr>
              <a:xfrm rot="-296912">
                <a:off x="3960590" y="2126779"/>
                <a:ext cx="386039" cy="636299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8" name="Shape 818"/>
            <p:cNvSpPr/>
            <p:nvPr/>
          </p:nvSpPr>
          <p:spPr>
            <a:xfrm>
              <a:off x="2151775" y="2740600"/>
              <a:ext cx="580200" cy="662400"/>
            </a:xfrm>
            <a:prstGeom prst="rect">
              <a:avLst/>
            </a:prstGeom>
            <a:solidFill>
              <a:srgbClr val="DD7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" name="Shape 819"/>
          <p:cNvSpPr txBox="1"/>
          <p:nvPr/>
        </p:nvSpPr>
        <p:spPr>
          <a:xfrm>
            <a:off x="4764225" y="2265225"/>
            <a:ext cx="8157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.48</a:t>
            </a:r>
            <a:endParaRPr/>
          </a:p>
        </p:txBody>
      </p:sp>
      <p:sp>
        <p:nvSpPr>
          <p:cNvPr id="820" name="Shape 820"/>
          <p:cNvSpPr/>
          <p:nvPr/>
        </p:nvSpPr>
        <p:spPr>
          <a:xfrm>
            <a:off x="20877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Shape 821"/>
          <p:cNvSpPr txBox="1"/>
          <p:nvPr/>
        </p:nvSpPr>
        <p:spPr>
          <a:xfrm>
            <a:off x="2097225" y="24176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.25</a:t>
            </a:r>
            <a:endParaRPr/>
          </a:p>
        </p:txBody>
      </p:sp>
      <p:sp>
        <p:nvSpPr>
          <p:cNvPr id="822" name="Shape 822"/>
          <p:cNvSpPr txBox="1"/>
          <p:nvPr/>
        </p:nvSpPr>
        <p:spPr>
          <a:xfrm>
            <a:off x="17567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23" name="Shape 823"/>
          <p:cNvSpPr txBox="1"/>
          <p:nvPr/>
        </p:nvSpPr>
        <p:spPr>
          <a:xfrm>
            <a:off x="4534200" y="29224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24" name="Shape 824"/>
          <p:cNvSpPr/>
          <p:nvPr/>
        </p:nvSpPr>
        <p:spPr>
          <a:xfrm>
            <a:off x="33831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Shape 825"/>
          <p:cNvSpPr txBox="1"/>
          <p:nvPr/>
        </p:nvSpPr>
        <p:spPr>
          <a:xfrm>
            <a:off x="3392625" y="24176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.25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Shape 830"/>
          <p:cNvSpPr/>
          <p:nvPr/>
        </p:nvSpPr>
        <p:spPr>
          <a:xfrm>
            <a:off x="1625300" y="2225025"/>
            <a:ext cx="5250000" cy="6624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Shape 8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832" name="Shape 832"/>
          <p:cNvSpPr/>
          <p:nvPr/>
        </p:nvSpPr>
        <p:spPr>
          <a:xfrm>
            <a:off x="6050100" y="2849700"/>
            <a:ext cx="528300" cy="21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Shape 833"/>
          <p:cNvSpPr txBox="1"/>
          <p:nvPr/>
        </p:nvSpPr>
        <p:spPr>
          <a:xfrm>
            <a:off x="6070300" y="25275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Shape 834"/>
          <p:cNvSpPr txBox="1"/>
          <p:nvPr/>
        </p:nvSpPr>
        <p:spPr>
          <a:xfrm>
            <a:off x="30521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long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35" name="Shape 835"/>
          <p:cNvSpPr txBox="1"/>
          <p:nvPr/>
        </p:nvSpPr>
        <p:spPr>
          <a:xfrm>
            <a:off x="5829600" y="29224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long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36" name="Shape 836"/>
          <p:cNvSpPr/>
          <p:nvPr/>
        </p:nvSpPr>
        <p:spPr>
          <a:xfrm>
            <a:off x="4754700" y="2557450"/>
            <a:ext cx="528300" cy="314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Shape 837"/>
          <p:cNvSpPr txBox="1"/>
          <p:nvPr/>
        </p:nvSpPr>
        <p:spPr>
          <a:xfrm>
            <a:off x="4764225" y="22652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.48</a:t>
            </a:r>
            <a:endParaRPr/>
          </a:p>
        </p:txBody>
      </p:sp>
      <p:sp>
        <p:nvSpPr>
          <p:cNvPr id="838" name="Shape 838"/>
          <p:cNvSpPr/>
          <p:nvPr/>
        </p:nvSpPr>
        <p:spPr>
          <a:xfrm>
            <a:off x="20877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Shape 839"/>
          <p:cNvSpPr txBox="1"/>
          <p:nvPr/>
        </p:nvSpPr>
        <p:spPr>
          <a:xfrm>
            <a:off x="2097225" y="24176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.25</a:t>
            </a:r>
            <a:endParaRPr/>
          </a:p>
        </p:txBody>
      </p:sp>
      <p:sp>
        <p:nvSpPr>
          <p:cNvPr id="840" name="Shape 840"/>
          <p:cNvSpPr txBox="1"/>
          <p:nvPr/>
        </p:nvSpPr>
        <p:spPr>
          <a:xfrm>
            <a:off x="17567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Women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41" name="Shape 841"/>
          <p:cNvSpPr txBox="1"/>
          <p:nvPr/>
        </p:nvSpPr>
        <p:spPr>
          <a:xfrm>
            <a:off x="4534200" y="29224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Men with 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42" name="Shape 842"/>
          <p:cNvSpPr/>
          <p:nvPr/>
        </p:nvSpPr>
        <p:spPr>
          <a:xfrm>
            <a:off x="33831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Shape 843"/>
          <p:cNvSpPr txBox="1"/>
          <p:nvPr/>
        </p:nvSpPr>
        <p:spPr>
          <a:xfrm>
            <a:off x="3392625" y="2417625"/>
            <a:ext cx="5715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.25</a:t>
            </a:r>
            <a:endParaRPr/>
          </a:p>
        </p:txBody>
      </p:sp>
      <p:sp>
        <p:nvSpPr>
          <p:cNvPr id="844" name="Shape 8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It’s helpful to think of probabilities as beliefs</a:t>
            </a:r>
            <a:endParaRPr/>
          </a:p>
        </p:txBody>
      </p:sp>
      <p:sp>
        <p:nvSpPr>
          <p:cNvPr id="845" name="Shape 845"/>
          <p:cNvSpPr txBox="1"/>
          <p:nvPr/>
        </p:nvSpPr>
        <p:spPr>
          <a:xfrm rot="5400000">
            <a:off x="661791" y="23128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Dilemma at the movies</a:t>
            </a:r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44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person dropped their ticket in the hallway.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Do you call out </a:t>
            </a:r>
            <a:endParaRPr/>
          </a:p>
          <a:p>
            <a:pPr marL="0" lvl="0" indent="45720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“Excuse me, ma’am!” 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or </a:t>
            </a:r>
            <a:endParaRPr/>
          </a:p>
          <a:p>
            <a:pPr marL="0" lvl="0" indent="45720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“Excuse me, sir!”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You have to make a guess.</a:t>
            </a:r>
            <a:endParaRPr/>
          </a:p>
        </p:txBody>
      </p:sp>
      <p:pic>
        <p:nvPicPr>
          <p:cNvPr id="82" name="Shape 82" descr="512px-Blond_long-haired_young_lady_woman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500" y="1076276"/>
            <a:ext cx="4776000" cy="3180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/>
          <p:nvPr/>
        </p:nvSpPr>
        <p:spPr>
          <a:xfrm>
            <a:off x="1625300" y="2225025"/>
            <a:ext cx="5250000" cy="6624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Shape 8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852" name="Shape 852"/>
          <p:cNvSpPr txBox="1"/>
          <p:nvPr/>
        </p:nvSpPr>
        <p:spPr>
          <a:xfrm>
            <a:off x="30521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Heads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3" name="Shape 853"/>
          <p:cNvSpPr/>
          <p:nvPr/>
        </p:nvSpPr>
        <p:spPr>
          <a:xfrm>
            <a:off x="4754700" y="2557450"/>
            <a:ext cx="528300" cy="314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Shape 854"/>
          <p:cNvSpPr txBox="1"/>
          <p:nvPr/>
        </p:nvSpPr>
        <p:spPr>
          <a:xfrm>
            <a:off x="4764225" y="22652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.5</a:t>
            </a:r>
            <a:endParaRPr/>
          </a:p>
        </p:txBody>
      </p:sp>
      <p:sp>
        <p:nvSpPr>
          <p:cNvPr id="855" name="Shape 855"/>
          <p:cNvSpPr txBox="1"/>
          <p:nvPr/>
        </p:nvSpPr>
        <p:spPr>
          <a:xfrm>
            <a:off x="4534200" y="29224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Tails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56" name="Shape 856"/>
          <p:cNvSpPr/>
          <p:nvPr/>
        </p:nvSpPr>
        <p:spPr>
          <a:xfrm>
            <a:off x="33831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Shape 857"/>
          <p:cNvSpPr/>
          <p:nvPr/>
        </p:nvSpPr>
        <p:spPr>
          <a:xfrm>
            <a:off x="3383100" y="2557450"/>
            <a:ext cx="528300" cy="314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Shape 85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Flipping a fair coin</a:t>
            </a:r>
            <a:endParaRPr/>
          </a:p>
        </p:txBody>
      </p:sp>
      <p:sp>
        <p:nvSpPr>
          <p:cNvPr id="859" name="Shape 859"/>
          <p:cNvSpPr txBox="1"/>
          <p:nvPr/>
        </p:nvSpPr>
        <p:spPr>
          <a:xfrm>
            <a:off x="3392625" y="22652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.5</a:t>
            </a:r>
            <a:endParaRPr/>
          </a:p>
        </p:txBody>
      </p:sp>
      <p:sp>
        <p:nvSpPr>
          <p:cNvPr id="860" name="Shape 860"/>
          <p:cNvSpPr txBox="1"/>
          <p:nvPr/>
        </p:nvSpPr>
        <p:spPr>
          <a:xfrm rot="5400000">
            <a:off x="661791" y="23128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Shape 865"/>
          <p:cNvSpPr/>
          <p:nvPr/>
        </p:nvSpPr>
        <p:spPr>
          <a:xfrm>
            <a:off x="1625300" y="2225025"/>
            <a:ext cx="5250000" cy="6624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Shape 8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867" name="Shape 867"/>
          <p:cNvSpPr txBox="1"/>
          <p:nvPr/>
        </p:nvSpPr>
        <p:spPr>
          <a:xfrm>
            <a:off x="32045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68" name="Shape 868"/>
          <p:cNvSpPr/>
          <p:nvPr/>
        </p:nvSpPr>
        <p:spPr>
          <a:xfrm>
            <a:off x="35355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Shape 8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Rolling a fair die</a:t>
            </a:r>
            <a:endParaRPr/>
          </a:p>
        </p:txBody>
      </p:sp>
      <p:sp>
        <p:nvSpPr>
          <p:cNvPr id="870" name="Shape 870"/>
          <p:cNvSpPr txBox="1"/>
          <p:nvPr/>
        </p:nvSpPr>
        <p:spPr>
          <a:xfrm>
            <a:off x="3545025" y="24176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.17</a:t>
            </a:r>
            <a:endParaRPr/>
          </a:p>
        </p:txBody>
      </p:sp>
      <p:sp>
        <p:nvSpPr>
          <p:cNvPr id="871" name="Shape 871"/>
          <p:cNvSpPr txBox="1"/>
          <p:nvPr/>
        </p:nvSpPr>
        <p:spPr>
          <a:xfrm>
            <a:off x="23663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72" name="Shape 872"/>
          <p:cNvSpPr/>
          <p:nvPr/>
        </p:nvSpPr>
        <p:spPr>
          <a:xfrm>
            <a:off x="26973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Shape 873"/>
          <p:cNvSpPr txBox="1"/>
          <p:nvPr/>
        </p:nvSpPr>
        <p:spPr>
          <a:xfrm>
            <a:off x="2706825" y="24176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.17</a:t>
            </a:r>
            <a:endParaRPr/>
          </a:p>
        </p:txBody>
      </p:sp>
      <p:sp>
        <p:nvSpPr>
          <p:cNvPr id="874" name="Shape 874"/>
          <p:cNvSpPr txBox="1"/>
          <p:nvPr/>
        </p:nvSpPr>
        <p:spPr>
          <a:xfrm>
            <a:off x="15281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75" name="Shape 875"/>
          <p:cNvSpPr/>
          <p:nvPr/>
        </p:nvSpPr>
        <p:spPr>
          <a:xfrm>
            <a:off x="18591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Shape 876"/>
          <p:cNvSpPr txBox="1"/>
          <p:nvPr/>
        </p:nvSpPr>
        <p:spPr>
          <a:xfrm>
            <a:off x="1868625" y="24176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.17</a:t>
            </a:r>
            <a:endParaRPr/>
          </a:p>
        </p:txBody>
      </p:sp>
      <p:sp>
        <p:nvSpPr>
          <p:cNvPr id="877" name="Shape 877"/>
          <p:cNvSpPr txBox="1"/>
          <p:nvPr/>
        </p:nvSpPr>
        <p:spPr>
          <a:xfrm>
            <a:off x="57191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78" name="Shape 878"/>
          <p:cNvSpPr/>
          <p:nvPr/>
        </p:nvSpPr>
        <p:spPr>
          <a:xfrm>
            <a:off x="60501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Shape 879"/>
          <p:cNvSpPr txBox="1"/>
          <p:nvPr/>
        </p:nvSpPr>
        <p:spPr>
          <a:xfrm>
            <a:off x="6059625" y="24176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.17</a:t>
            </a:r>
            <a:endParaRPr/>
          </a:p>
        </p:txBody>
      </p:sp>
      <p:sp>
        <p:nvSpPr>
          <p:cNvPr id="880" name="Shape 880"/>
          <p:cNvSpPr txBox="1"/>
          <p:nvPr/>
        </p:nvSpPr>
        <p:spPr>
          <a:xfrm>
            <a:off x="48809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81" name="Shape 881"/>
          <p:cNvSpPr/>
          <p:nvPr/>
        </p:nvSpPr>
        <p:spPr>
          <a:xfrm>
            <a:off x="52119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Shape 882"/>
          <p:cNvSpPr txBox="1"/>
          <p:nvPr/>
        </p:nvSpPr>
        <p:spPr>
          <a:xfrm>
            <a:off x="5221425" y="24176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.17</a:t>
            </a:r>
            <a:endParaRPr/>
          </a:p>
        </p:txBody>
      </p:sp>
      <p:sp>
        <p:nvSpPr>
          <p:cNvPr id="883" name="Shape 883"/>
          <p:cNvSpPr txBox="1"/>
          <p:nvPr/>
        </p:nvSpPr>
        <p:spPr>
          <a:xfrm>
            <a:off x="4042750" y="29224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84" name="Shape 884"/>
          <p:cNvSpPr/>
          <p:nvPr/>
        </p:nvSpPr>
        <p:spPr>
          <a:xfrm>
            <a:off x="4373700" y="27120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Shape 885"/>
          <p:cNvSpPr txBox="1"/>
          <p:nvPr/>
        </p:nvSpPr>
        <p:spPr>
          <a:xfrm>
            <a:off x="4383225" y="24176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.17</a:t>
            </a:r>
            <a:endParaRPr/>
          </a:p>
        </p:txBody>
      </p:sp>
      <p:sp>
        <p:nvSpPr>
          <p:cNvPr id="886" name="Shape 886"/>
          <p:cNvSpPr txBox="1"/>
          <p:nvPr/>
        </p:nvSpPr>
        <p:spPr>
          <a:xfrm rot="5400000">
            <a:off x="585591" y="23128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Shape 891"/>
          <p:cNvSpPr/>
          <p:nvPr/>
        </p:nvSpPr>
        <p:spPr>
          <a:xfrm>
            <a:off x="1625300" y="1859925"/>
            <a:ext cx="5250000" cy="24753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Shape 8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893" name="Shape 893"/>
          <p:cNvSpPr txBox="1"/>
          <p:nvPr/>
        </p:nvSpPr>
        <p:spPr>
          <a:xfrm>
            <a:off x="3052150" y="4370250"/>
            <a:ext cx="11805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Lose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94" name="Shape 894"/>
          <p:cNvSpPr/>
          <p:nvPr/>
        </p:nvSpPr>
        <p:spPr>
          <a:xfrm>
            <a:off x="4754700" y="4315050"/>
            <a:ext cx="528300" cy="42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Shape 895"/>
          <p:cNvSpPr txBox="1"/>
          <p:nvPr/>
        </p:nvSpPr>
        <p:spPr>
          <a:xfrm>
            <a:off x="4392325" y="3941625"/>
            <a:ext cx="125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.000000001</a:t>
            </a:r>
            <a:endParaRPr/>
          </a:p>
        </p:txBody>
      </p:sp>
      <p:sp>
        <p:nvSpPr>
          <p:cNvPr id="896" name="Shape 896"/>
          <p:cNvSpPr txBox="1"/>
          <p:nvPr/>
        </p:nvSpPr>
        <p:spPr>
          <a:xfrm>
            <a:off x="4534200" y="4370250"/>
            <a:ext cx="9693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Win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97" name="Shape 897"/>
          <p:cNvSpPr/>
          <p:nvPr/>
        </p:nvSpPr>
        <p:spPr>
          <a:xfrm>
            <a:off x="3383100" y="4159825"/>
            <a:ext cx="528300" cy="159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Shape 898"/>
          <p:cNvSpPr/>
          <p:nvPr/>
        </p:nvSpPr>
        <p:spPr>
          <a:xfrm>
            <a:off x="3383100" y="1894600"/>
            <a:ext cx="528300" cy="2424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Shape 89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Playing for the Powerball jackpot</a:t>
            </a:r>
            <a:endParaRPr/>
          </a:p>
        </p:txBody>
      </p:sp>
      <p:sp>
        <p:nvSpPr>
          <p:cNvPr id="900" name="Shape 900"/>
          <p:cNvSpPr txBox="1"/>
          <p:nvPr/>
        </p:nvSpPr>
        <p:spPr>
          <a:xfrm>
            <a:off x="2323200" y="1894600"/>
            <a:ext cx="1121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.99999999</a:t>
            </a:r>
            <a:endParaRPr/>
          </a:p>
        </p:txBody>
      </p:sp>
      <p:sp>
        <p:nvSpPr>
          <p:cNvPr id="901" name="Shape 901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Shape 906"/>
          <p:cNvSpPr/>
          <p:nvPr/>
        </p:nvSpPr>
        <p:spPr>
          <a:xfrm>
            <a:off x="1607975" y="1731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Shape 9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908" name="Shape 90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Height of adults in cm</a:t>
            </a:r>
            <a:endParaRPr/>
          </a:p>
        </p:txBody>
      </p:sp>
      <p:sp>
        <p:nvSpPr>
          <p:cNvPr id="909" name="Shape 909"/>
          <p:cNvSpPr txBox="1"/>
          <p:nvPr/>
        </p:nvSpPr>
        <p:spPr>
          <a:xfrm>
            <a:off x="1714500" y="3836850"/>
            <a:ext cx="7965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&lt;150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10" name="Shape 910"/>
          <p:cNvSpPr/>
          <p:nvPr/>
        </p:nvSpPr>
        <p:spPr>
          <a:xfrm>
            <a:off x="1859100" y="3377050"/>
            <a:ext cx="528300" cy="408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Shape 911"/>
          <p:cNvSpPr txBox="1"/>
          <p:nvPr/>
        </p:nvSpPr>
        <p:spPr>
          <a:xfrm>
            <a:off x="1859100" y="3043600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.06</a:t>
            </a:r>
            <a:endParaRPr/>
          </a:p>
        </p:txBody>
      </p:sp>
      <p:sp>
        <p:nvSpPr>
          <p:cNvPr id="912" name="Shape 912"/>
          <p:cNvSpPr txBox="1"/>
          <p:nvPr/>
        </p:nvSpPr>
        <p:spPr>
          <a:xfrm>
            <a:off x="2433200" y="38368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150 to 160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13" name="Shape 913"/>
          <p:cNvSpPr/>
          <p:nvPr/>
        </p:nvSpPr>
        <p:spPr>
          <a:xfrm>
            <a:off x="2468700" y="3190979"/>
            <a:ext cx="528300" cy="5952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Shape 914"/>
          <p:cNvSpPr txBox="1"/>
          <p:nvPr/>
        </p:nvSpPr>
        <p:spPr>
          <a:xfrm>
            <a:off x="2468688" y="2890500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.09</a:t>
            </a:r>
            <a:endParaRPr/>
          </a:p>
        </p:txBody>
      </p:sp>
      <p:sp>
        <p:nvSpPr>
          <p:cNvPr id="915" name="Shape 915"/>
          <p:cNvSpPr txBox="1"/>
          <p:nvPr/>
        </p:nvSpPr>
        <p:spPr>
          <a:xfrm>
            <a:off x="3042800" y="38368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160 to 170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16" name="Shape 916"/>
          <p:cNvSpPr/>
          <p:nvPr/>
        </p:nvSpPr>
        <p:spPr>
          <a:xfrm>
            <a:off x="3078300" y="2645350"/>
            <a:ext cx="528300" cy="1140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Shape 917"/>
          <p:cNvSpPr txBox="1"/>
          <p:nvPr/>
        </p:nvSpPr>
        <p:spPr>
          <a:xfrm>
            <a:off x="3078300" y="231927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.17</a:t>
            </a:r>
            <a:endParaRPr/>
          </a:p>
        </p:txBody>
      </p:sp>
      <p:sp>
        <p:nvSpPr>
          <p:cNvPr id="918" name="Shape 918"/>
          <p:cNvSpPr txBox="1"/>
          <p:nvPr/>
        </p:nvSpPr>
        <p:spPr>
          <a:xfrm>
            <a:off x="3652400" y="38368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170 to 180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19" name="Shape 919"/>
          <p:cNvSpPr/>
          <p:nvPr/>
        </p:nvSpPr>
        <p:spPr>
          <a:xfrm>
            <a:off x="3687900" y="2238375"/>
            <a:ext cx="528300" cy="15477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Shape 920"/>
          <p:cNvSpPr txBox="1"/>
          <p:nvPr/>
        </p:nvSpPr>
        <p:spPr>
          <a:xfrm>
            <a:off x="3697450" y="193097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.24</a:t>
            </a:r>
            <a:endParaRPr/>
          </a:p>
        </p:txBody>
      </p:sp>
      <p:sp>
        <p:nvSpPr>
          <p:cNvPr id="921" name="Shape 921"/>
          <p:cNvSpPr txBox="1"/>
          <p:nvPr/>
        </p:nvSpPr>
        <p:spPr>
          <a:xfrm>
            <a:off x="4262000" y="38368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180 to 190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22" name="Shape 922"/>
          <p:cNvSpPr/>
          <p:nvPr/>
        </p:nvSpPr>
        <p:spPr>
          <a:xfrm>
            <a:off x="4297500" y="2021900"/>
            <a:ext cx="528300" cy="17640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Shape 923"/>
          <p:cNvSpPr txBox="1"/>
          <p:nvPr/>
        </p:nvSpPr>
        <p:spPr>
          <a:xfrm>
            <a:off x="4297488" y="1702700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.28</a:t>
            </a:r>
            <a:endParaRPr/>
          </a:p>
        </p:txBody>
      </p:sp>
      <p:sp>
        <p:nvSpPr>
          <p:cNvPr id="924" name="Shape 924"/>
          <p:cNvSpPr txBox="1"/>
          <p:nvPr/>
        </p:nvSpPr>
        <p:spPr>
          <a:xfrm>
            <a:off x="4871600" y="38368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190 to 200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25" name="Shape 925"/>
          <p:cNvSpPr/>
          <p:nvPr/>
        </p:nvSpPr>
        <p:spPr>
          <a:xfrm>
            <a:off x="4907100" y="2870500"/>
            <a:ext cx="528300" cy="915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Shape 926"/>
          <p:cNvSpPr txBox="1"/>
          <p:nvPr/>
        </p:nvSpPr>
        <p:spPr>
          <a:xfrm>
            <a:off x="4907088" y="257037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.12</a:t>
            </a:r>
            <a:endParaRPr/>
          </a:p>
        </p:txBody>
      </p:sp>
      <p:sp>
        <p:nvSpPr>
          <p:cNvPr id="927" name="Shape 927"/>
          <p:cNvSpPr txBox="1"/>
          <p:nvPr/>
        </p:nvSpPr>
        <p:spPr>
          <a:xfrm>
            <a:off x="5481200" y="38368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200 to 210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28" name="Shape 928"/>
          <p:cNvSpPr/>
          <p:nvPr/>
        </p:nvSpPr>
        <p:spPr>
          <a:xfrm>
            <a:off x="5516700" y="3567550"/>
            <a:ext cx="528300" cy="2184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Shape 929"/>
          <p:cNvSpPr txBox="1"/>
          <p:nvPr/>
        </p:nvSpPr>
        <p:spPr>
          <a:xfrm>
            <a:off x="5516700" y="32532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.03</a:t>
            </a:r>
            <a:endParaRPr/>
          </a:p>
        </p:txBody>
      </p:sp>
      <p:sp>
        <p:nvSpPr>
          <p:cNvPr id="930" name="Shape 930"/>
          <p:cNvSpPr txBox="1"/>
          <p:nvPr/>
        </p:nvSpPr>
        <p:spPr>
          <a:xfrm>
            <a:off x="6090800" y="38368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&gt;210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31" name="Shape 931"/>
          <p:cNvSpPr/>
          <p:nvPr/>
        </p:nvSpPr>
        <p:spPr>
          <a:xfrm>
            <a:off x="6126300" y="3727750"/>
            <a:ext cx="528300" cy="585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Shape 932"/>
          <p:cNvSpPr txBox="1"/>
          <p:nvPr/>
        </p:nvSpPr>
        <p:spPr>
          <a:xfrm>
            <a:off x="6126300" y="3409450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.01</a:t>
            </a:r>
            <a:endParaRPr/>
          </a:p>
        </p:txBody>
      </p:sp>
      <p:sp>
        <p:nvSpPr>
          <p:cNvPr id="933" name="Shape 933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Shape 938"/>
          <p:cNvSpPr txBox="1"/>
          <p:nvPr/>
        </p:nvSpPr>
        <p:spPr>
          <a:xfrm>
            <a:off x="5881925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205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210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39" name="Shape 939"/>
          <p:cNvSpPr txBox="1"/>
          <p:nvPr/>
        </p:nvSpPr>
        <p:spPr>
          <a:xfrm>
            <a:off x="4452488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185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190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40" name="Shape 940"/>
          <p:cNvSpPr txBox="1"/>
          <p:nvPr/>
        </p:nvSpPr>
        <p:spPr>
          <a:xfrm>
            <a:off x="30047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165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170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41" name="Shape 941"/>
          <p:cNvSpPr/>
          <p:nvPr/>
        </p:nvSpPr>
        <p:spPr>
          <a:xfrm>
            <a:off x="1607975" y="1731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Shape 9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943" name="Shape 9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Height of adults in cm</a:t>
            </a:r>
            <a:endParaRPr/>
          </a:p>
        </p:txBody>
      </p:sp>
      <p:sp>
        <p:nvSpPr>
          <p:cNvPr id="944" name="Shape 944"/>
          <p:cNvSpPr txBox="1"/>
          <p:nvPr/>
        </p:nvSpPr>
        <p:spPr>
          <a:xfrm>
            <a:off x="1409700" y="3760650"/>
            <a:ext cx="7965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&lt;150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45" name="Shape 945"/>
          <p:cNvSpPr/>
          <p:nvPr/>
        </p:nvSpPr>
        <p:spPr>
          <a:xfrm>
            <a:off x="1714500" y="3184035"/>
            <a:ext cx="312300" cy="6018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Shape 946"/>
          <p:cNvSpPr txBox="1"/>
          <p:nvPr/>
        </p:nvSpPr>
        <p:spPr>
          <a:xfrm>
            <a:off x="1644000" y="281677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.06</a:t>
            </a:r>
            <a:endParaRPr/>
          </a:p>
        </p:txBody>
      </p:sp>
      <p:sp>
        <p:nvSpPr>
          <p:cNvPr id="947" name="Shape 947"/>
          <p:cNvSpPr txBox="1"/>
          <p:nvPr/>
        </p:nvSpPr>
        <p:spPr>
          <a:xfrm>
            <a:off x="18998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150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155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48" name="Shape 948"/>
          <p:cNvSpPr/>
          <p:nvPr/>
        </p:nvSpPr>
        <p:spPr>
          <a:xfrm>
            <a:off x="2434266" y="3279735"/>
            <a:ext cx="312300" cy="5064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Shape 949"/>
          <p:cNvSpPr txBox="1"/>
          <p:nvPr/>
        </p:nvSpPr>
        <p:spPr>
          <a:xfrm>
            <a:off x="2724013" y="2685163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.07</a:t>
            </a:r>
            <a:endParaRPr/>
          </a:p>
        </p:txBody>
      </p:sp>
      <p:sp>
        <p:nvSpPr>
          <p:cNvPr id="950" name="Shape 950"/>
          <p:cNvSpPr txBox="1"/>
          <p:nvPr/>
        </p:nvSpPr>
        <p:spPr>
          <a:xfrm>
            <a:off x="2642963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160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165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51" name="Shape 951"/>
          <p:cNvSpPr/>
          <p:nvPr/>
        </p:nvSpPr>
        <p:spPr>
          <a:xfrm>
            <a:off x="2794532" y="3041539"/>
            <a:ext cx="312300" cy="7443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Shape 952"/>
          <p:cNvSpPr txBox="1"/>
          <p:nvPr/>
        </p:nvSpPr>
        <p:spPr>
          <a:xfrm>
            <a:off x="2363775" y="289297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.05</a:t>
            </a:r>
            <a:endParaRPr/>
          </a:p>
        </p:txBody>
      </p:sp>
      <p:sp>
        <p:nvSpPr>
          <p:cNvPr id="953" name="Shape 953"/>
          <p:cNvSpPr txBox="1"/>
          <p:nvPr/>
        </p:nvSpPr>
        <p:spPr>
          <a:xfrm>
            <a:off x="33476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170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175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54" name="Shape 954"/>
          <p:cNvSpPr/>
          <p:nvPr/>
        </p:nvSpPr>
        <p:spPr>
          <a:xfrm>
            <a:off x="3514328" y="2573579"/>
            <a:ext cx="312300" cy="12123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Shape 955"/>
          <p:cNvSpPr txBox="1"/>
          <p:nvPr/>
        </p:nvSpPr>
        <p:spPr>
          <a:xfrm>
            <a:off x="3803325" y="2005100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.13</a:t>
            </a:r>
            <a:endParaRPr/>
          </a:p>
        </p:txBody>
      </p:sp>
      <p:sp>
        <p:nvSpPr>
          <p:cNvPr id="956" name="Shape 956"/>
          <p:cNvSpPr txBox="1"/>
          <p:nvPr/>
        </p:nvSpPr>
        <p:spPr>
          <a:xfrm>
            <a:off x="4071500" y="3765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180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185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57" name="Shape 957"/>
          <p:cNvSpPr/>
          <p:nvPr/>
        </p:nvSpPr>
        <p:spPr>
          <a:xfrm>
            <a:off x="4234093" y="1957825"/>
            <a:ext cx="312300" cy="1827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Shape 958"/>
          <p:cNvSpPr txBox="1"/>
          <p:nvPr/>
        </p:nvSpPr>
        <p:spPr>
          <a:xfrm>
            <a:off x="4163588" y="1632138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.16</a:t>
            </a:r>
            <a:endParaRPr/>
          </a:p>
        </p:txBody>
      </p:sp>
      <p:sp>
        <p:nvSpPr>
          <p:cNvPr id="959" name="Shape 959"/>
          <p:cNvSpPr txBox="1"/>
          <p:nvPr/>
        </p:nvSpPr>
        <p:spPr>
          <a:xfrm>
            <a:off x="480165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190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195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60" name="Shape 960"/>
          <p:cNvSpPr/>
          <p:nvPr/>
        </p:nvSpPr>
        <p:spPr>
          <a:xfrm>
            <a:off x="4953859" y="3001804"/>
            <a:ext cx="312300" cy="7842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Shape 961"/>
          <p:cNvSpPr txBox="1"/>
          <p:nvPr/>
        </p:nvSpPr>
        <p:spPr>
          <a:xfrm>
            <a:off x="5242838" y="2897838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.05</a:t>
            </a:r>
            <a:endParaRPr/>
          </a:p>
        </p:txBody>
      </p:sp>
      <p:sp>
        <p:nvSpPr>
          <p:cNvPr id="962" name="Shape 962"/>
          <p:cNvSpPr txBox="1"/>
          <p:nvPr/>
        </p:nvSpPr>
        <p:spPr>
          <a:xfrm>
            <a:off x="5522425" y="3765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200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205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63" name="Shape 963"/>
          <p:cNvSpPr/>
          <p:nvPr/>
        </p:nvSpPr>
        <p:spPr>
          <a:xfrm>
            <a:off x="5673625" y="3583267"/>
            <a:ext cx="312300" cy="2028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Shape 964"/>
          <p:cNvSpPr txBox="1"/>
          <p:nvPr/>
        </p:nvSpPr>
        <p:spPr>
          <a:xfrm>
            <a:off x="5962625" y="33421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.01</a:t>
            </a:r>
            <a:endParaRPr/>
          </a:p>
        </p:txBody>
      </p:sp>
      <p:sp>
        <p:nvSpPr>
          <p:cNvPr id="965" name="Shape 965"/>
          <p:cNvSpPr txBox="1"/>
          <p:nvPr/>
        </p:nvSpPr>
        <p:spPr>
          <a:xfrm>
            <a:off x="62432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&gt;210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66" name="Shape 966"/>
          <p:cNvSpPr/>
          <p:nvPr/>
        </p:nvSpPr>
        <p:spPr>
          <a:xfrm>
            <a:off x="6393400" y="3700156"/>
            <a:ext cx="312300" cy="86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Shape 967"/>
          <p:cNvSpPr txBox="1"/>
          <p:nvPr/>
        </p:nvSpPr>
        <p:spPr>
          <a:xfrm>
            <a:off x="6322900" y="3342550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.01</a:t>
            </a:r>
            <a:endParaRPr/>
          </a:p>
        </p:txBody>
      </p:sp>
      <p:sp>
        <p:nvSpPr>
          <p:cNvPr id="968" name="Shape 968"/>
          <p:cNvSpPr txBox="1"/>
          <p:nvPr/>
        </p:nvSpPr>
        <p:spPr>
          <a:xfrm>
            <a:off x="22808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155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160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69" name="Shape 969"/>
          <p:cNvSpPr txBox="1"/>
          <p:nvPr/>
        </p:nvSpPr>
        <p:spPr>
          <a:xfrm>
            <a:off x="37286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175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180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70" name="Shape 970"/>
          <p:cNvSpPr txBox="1"/>
          <p:nvPr/>
        </p:nvSpPr>
        <p:spPr>
          <a:xfrm>
            <a:off x="51764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195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to </a:t>
            </a:r>
            <a:endParaRPr sz="11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3F3F3"/>
                </a:solidFill>
              </a:rPr>
              <a:t>200</a:t>
            </a:r>
            <a:endParaRPr sz="1100">
              <a:solidFill>
                <a:srgbClr val="F3F3F3"/>
              </a:solidFill>
            </a:endParaRPr>
          </a:p>
        </p:txBody>
      </p:sp>
      <p:sp>
        <p:nvSpPr>
          <p:cNvPr id="971" name="Shape 971"/>
          <p:cNvSpPr/>
          <p:nvPr/>
        </p:nvSpPr>
        <p:spPr>
          <a:xfrm>
            <a:off x="2074000" y="3365494"/>
            <a:ext cx="312300" cy="4203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Shape 972"/>
          <p:cNvSpPr/>
          <p:nvPr/>
        </p:nvSpPr>
        <p:spPr>
          <a:xfrm>
            <a:off x="3154032" y="2693301"/>
            <a:ext cx="312300" cy="10923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Shape 973"/>
          <p:cNvSpPr/>
          <p:nvPr/>
        </p:nvSpPr>
        <p:spPr>
          <a:xfrm>
            <a:off x="3873827" y="2339342"/>
            <a:ext cx="312300" cy="1446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Shape 974"/>
          <p:cNvSpPr/>
          <p:nvPr/>
        </p:nvSpPr>
        <p:spPr>
          <a:xfrm>
            <a:off x="4593593" y="2438258"/>
            <a:ext cx="312300" cy="1347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Shape 975"/>
          <p:cNvSpPr/>
          <p:nvPr/>
        </p:nvSpPr>
        <p:spPr>
          <a:xfrm>
            <a:off x="5313359" y="3238598"/>
            <a:ext cx="312300" cy="5475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Shape 976"/>
          <p:cNvSpPr/>
          <p:nvPr/>
        </p:nvSpPr>
        <p:spPr>
          <a:xfrm>
            <a:off x="6033125" y="3699715"/>
            <a:ext cx="312300" cy="86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Shape 977"/>
          <p:cNvSpPr txBox="1"/>
          <p:nvPr/>
        </p:nvSpPr>
        <p:spPr>
          <a:xfrm>
            <a:off x="2003488" y="300767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.04</a:t>
            </a:r>
            <a:endParaRPr/>
          </a:p>
        </p:txBody>
      </p:sp>
      <p:sp>
        <p:nvSpPr>
          <p:cNvPr id="978" name="Shape 978"/>
          <p:cNvSpPr txBox="1"/>
          <p:nvPr/>
        </p:nvSpPr>
        <p:spPr>
          <a:xfrm>
            <a:off x="3083525" y="2349200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.10</a:t>
            </a:r>
            <a:endParaRPr/>
          </a:p>
        </p:txBody>
      </p:sp>
      <p:sp>
        <p:nvSpPr>
          <p:cNvPr id="979" name="Shape 979"/>
          <p:cNvSpPr txBox="1"/>
          <p:nvPr/>
        </p:nvSpPr>
        <p:spPr>
          <a:xfrm>
            <a:off x="3443825" y="222572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.11</a:t>
            </a:r>
            <a:endParaRPr/>
          </a:p>
        </p:txBody>
      </p:sp>
      <p:sp>
        <p:nvSpPr>
          <p:cNvPr id="980" name="Shape 980"/>
          <p:cNvSpPr txBox="1"/>
          <p:nvPr/>
        </p:nvSpPr>
        <p:spPr>
          <a:xfrm>
            <a:off x="4523088" y="2089338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.12</a:t>
            </a:r>
            <a:endParaRPr/>
          </a:p>
        </p:txBody>
      </p:sp>
      <p:sp>
        <p:nvSpPr>
          <p:cNvPr id="981" name="Shape 981"/>
          <p:cNvSpPr txBox="1"/>
          <p:nvPr/>
        </p:nvSpPr>
        <p:spPr>
          <a:xfrm>
            <a:off x="4882613" y="266397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.07</a:t>
            </a:r>
            <a:endParaRPr/>
          </a:p>
        </p:txBody>
      </p:sp>
      <p:sp>
        <p:nvSpPr>
          <p:cNvPr id="982" name="Shape 982"/>
          <p:cNvSpPr txBox="1"/>
          <p:nvPr/>
        </p:nvSpPr>
        <p:spPr>
          <a:xfrm>
            <a:off x="5561900" y="3244175"/>
            <a:ext cx="453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.02</a:t>
            </a:r>
            <a:endParaRPr/>
          </a:p>
        </p:txBody>
      </p:sp>
      <p:sp>
        <p:nvSpPr>
          <p:cNvPr id="983" name="Shape 983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Shape 988"/>
          <p:cNvSpPr txBox="1"/>
          <p:nvPr/>
        </p:nvSpPr>
        <p:spPr>
          <a:xfrm>
            <a:off x="5337125" y="3757063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200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89" name="Shape 989"/>
          <p:cNvSpPr txBox="1"/>
          <p:nvPr/>
        </p:nvSpPr>
        <p:spPr>
          <a:xfrm>
            <a:off x="6057900" y="3751825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210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990" name="Shape 990"/>
          <p:cNvSpPr/>
          <p:nvPr/>
        </p:nvSpPr>
        <p:spPr>
          <a:xfrm>
            <a:off x="1607975" y="1731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Shape 9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992" name="Shape 99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Height of adults in cm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993" name="Shape 993"/>
          <p:cNvSpPr/>
          <p:nvPr/>
        </p:nvSpPr>
        <p:spPr>
          <a:xfrm>
            <a:off x="1943100" y="3606776"/>
            <a:ext cx="157500" cy="179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Shape 994"/>
          <p:cNvSpPr/>
          <p:nvPr/>
        </p:nvSpPr>
        <p:spPr>
          <a:xfrm>
            <a:off x="2276900" y="3422499"/>
            <a:ext cx="157500" cy="3633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Shape 995"/>
          <p:cNvSpPr/>
          <p:nvPr/>
        </p:nvSpPr>
        <p:spPr>
          <a:xfrm>
            <a:off x="2611075" y="3279725"/>
            <a:ext cx="157500" cy="5064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Shape 996"/>
          <p:cNvSpPr/>
          <p:nvPr/>
        </p:nvSpPr>
        <p:spPr>
          <a:xfrm>
            <a:off x="2945250" y="3121251"/>
            <a:ext cx="157500" cy="6645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Shape 997"/>
          <p:cNvSpPr/>
          <p:nvPr/>
        </p:nvSpPr>
        <p:spPr>
          <a:xfrm>
            <a:off x="3613226" y="2573577"/>
            <a:ext cx="157500" cy="12123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Shape 998"/>
          <p:cNvSpPr/>
          <p:nvPr/>
        </p:nvSpPr>
        <p:spPr>
          <a:xfrm>
            <a:off x="4281200" y="1999500"/>
            <a:ext cx="157500" cy="17862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Shape 999"/>
          <p:cNvSpPr/>
          <p:nvPr/>
        </p:nvSpPr>
        <p:spPr>
          <a:xfrm>
            <a:off x="4949150" y="2873000"/>
            <a:ext cx="157500" cy="912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Shape 1000"/>
          <p:cNvSpPr/>
          <p:nvPr/>
        </p:nvSpPr>
        <p:spPr>
          <a:xfrm>
            <a:off x="5617125" y="3531272"/>
            <a:ext cx="157500" cy="2547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Shape 1001"/>
          <p:cNvSpPr/>
          <p:nvPr/>
        </p:nvSpPr>
        <p:spPr>
          <a:xfrm>
            <a:off x="6285100" y="3700150"/>
            <a:ext cx="157500" cy="86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Shape 1002"/>
          <p:cNvSpPr/>
          <p:nvPr/>
        </p:nvSpPr>
        <p:spPr>
          <a:xfrm>
            <a:off x="3279025" y="2828375"/>
            <a:ext cx="157500" cy="9570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Shape 1003"/>
          <p:cNvSpPr/>
          <p:nvPr/>
        </p:nvSpPr>
        <p:spPr>
          <a:xfrm>
            <a:off x="5784225" y="3606575"/>
            <a:ext cx="157500" cy="179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Shape 1004"/>
          <p:cNvSpPr/>
          <p:nvPr/>
        </p:nvSpPr>
        <p:spPr>
          <a:xfrm>
            <a:off x="3947025" y="2382850"/>
            <a:ext cx="157500" cy="14034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Shape 1005"/>
          <p:cNvSpPr/>
          <p:nvPr/>
        </p:nvSpPr>
        <p:spPr>
          <a:xfrm>
            <a:off x="4614975" y="2303974"/>
            <a:ext cx="157500" cy="14820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Shape 1006"/>
          <p:cNvSpPr/>
          <p:nvPr/>
        </p:nvSpPr>
        <p:spPr>
          <a:xfrm>
            <a:off x="5282950" y="3213175"/>
            <a:ext cx="157500" cy="5730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Shape 1007"/>
          <p:cNvSpPr/>
          <p:nvPr/>
        </p:nvSpPr>
        <p:spPr>
          <a:xfrm>
            <a:off x="2110200" y="3550796"/>
            <a:ext cx="157500" cy="234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Shape 1008"/>
          <p:cNvSpPr/>
          <p:nvPr/>
        </p:nvSpPr>
        <p:spPr>
          <a:xfrm>
            <a:off x="5950925" y="3665146"/>
            <a:ext cx="157500" cy="120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Shape 1009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10" name="Shape 1010"/>
          <p:cNvSpPr txBox="1"/>
          <p:nvPr/>
        </p:nvSpPr>
        <p:spPr>
          <a:xfrm>
            <a:off x="1714500" y="3751825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11" name="Shape 1011"/>
          <p:cNvSpPr txBox="1"/>
          <p:nvPr/>
        </p:nvSpPr>
        <p:spPr>
          <a:xfrm>
            <a:off x="2457663" y="3751825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12" name="Shape 1012"/>
          <p:cNvSpPr txBox="1"/>
          <p:nvPr/>
        </p:nvSpPr>
        <p:spPr>
          <a:xfrm>
            <a:off x="3162300" y="3751825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13" name="Shape 1013"/>
          <p:cNvSpPr txBox="1"/>
          <p:nvPr/>
        </p:nvSpPr>
        <p:spPr>
          <a:xfrm>
            <a:off x="3886200" y="3757013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14" name="Shape 1014"/>
          <p:cNvSpPr/>
          <p:nvPr/>
        </p:nvSpPr>
        <p:spPr>
          <a:xfrm>
            <a:off x="6452200" y="3720947"/>
            <a:ext cx="157500" cy="65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Shape 1015"/>
          <p:cNvSpPr txBox="1"/>
          <p:nvPr/>
        </p:nvSpPr>
        <p:spPr>
          <a:xfrm>
            <a:off x="4616350" y="3751825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190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016" name="Shape 1016"/>
          <p:cNvCxnSpPr/>
          <p:nvPr/>
        </p:nvCxnSpPr>
        <p:spPr>
          <a:xfrm rot="10800000">
            <a:off x="2011975" y="37021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7" name="Shape 1017"/>
          <p:cNvSpPr/>
          <p:nvPr/>
        </p:nvSpPr>
        <p:spPr>
          <a:xfrm>
            <a:off x="3446125" y="2655425"/>
            <a:ext cx="157500" cy="11298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8" name="Shape 1018"/>
          <p:cNvCxnSpPr/>
          <p:nvPr/>
        </p:nvCxnSpPr>
        <p:spPr>
          <a:xfrm rot="10800000">
            <a:off x="2739600" y="37021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Shape 1019"/>
          <p:cNvCxnSpPr/>
          <p:nvPr/>
        </p:nvCxnSpPr>
        <p:spPr>
          <a:xfrm rot="10800000">
            <a:off x="3465350" y="37021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Shape 1020"/>
          <p:cNvSpPr/>
          <p:nvPr/>
        </p:nvSpPr>
        <p:spPr>
          <a:xfrm>
            <a:off x="4114125" y="2248200"/>
            <a:ext cx="157500" cy="15378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21" name="Shape 1021"/>
          <p:cNvCxnSpPr/>
          <p:nvPr/>
        </p:nvCxnSpPr>
        <p:spPr>
          <a:xfrm rot="10800000">
            <a:off x="4173450" y="37021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2" name="Shape 1022"/>
          <p:cNvSpPr/>
          <p:nvPr/>
        </p:nvSpPr>
        <p:spPr>
          <a:xfrm>
            <a:off x="4782075" y="2573299"/>
            <a:ext cx="157500" cy="12123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Shape 1023"/>
          <p:cNvSpPr/>
          <p:nvPr/>
        </p:nvSpPr>
        <p:spPr>
          <a:xfrm>
            <a:off x="5116250" y="3068249"/>
            <a:ext cx="157500" cy="717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24" name="Shape 1024"/>
          <p:cNvCxnSpPr/>
          <p:nvPr/>
        </p:nvCxnSpPr>
        <p:spPr>
          <a:xfrm rot="10800000">
            <a:off x="4901475" y="36953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5" name="Shape 1025"/>
          <p:cNvCxnSpPr/>
          <p:nvPr/>
        </p:nvCxnSpPr>
        <p:spPr>
          <a:xfrm rot="10800000">
            <a:off x="5614525" y="369495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Shape 1026"/>
          <p:cNvCxnSpPr/>
          <p:nvPr/>
        </p:nvCxnSpPr>
        <p:spPr>
          <a:xfrm rot="10800000">
            <a:off x="6335950" y="37021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7" name="Shape 1027"/>
          <p:cNvSpPr/>
          <p:nvPr/>
        </p:nvSpPr>
        <p:spPr>
          <a:xfrm>
            <a:off x="2778175" y="3213176"/>
            <a:ext cx="157500" cy="5727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Shape 1028"/>
          <p:cNvSpPr/>
          <p:nvPr/>
        </p:nvSpPr>
        <p:spPr>
          <a:xfrm>
            <a:off x="3112350" y="2981775"/>
            <a:ext cx="157500" cy="8037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Shape 1029"/>
          <p:cNvSpPr/>
          <p:nvPr/>
        </p:nvSpPr>
        <p:spPr>
          <a:xfrm>
            <a:off x="3780325" y="2510375"/>
            <a:ext cx="157500" cy="12753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Shape 1030"/>
          <p:cNvSpPr/>
          <p:nvPr/>
        </p:nvSpPr>
        <p:spPr>
          <a:xfrm>
            <a:off x="4448300" y="2086399"/>
            <a:ext cx="157500" cy="16992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Shape 1031"/>
          <p:cNvSpPr/>
          <p:nvPr/>
        </p:nvSpPr>
        <p:spPr>
          <a:xfrm>
            <a:off x="2444000" y="3349975"/>
            <a:ext cx="157500" cy="435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Shape 1032"/>
          <p:cNvSpPr/>
          <p:nvPr/>
        </p:nvSpPr>
        <p:spPr>
          <a:xfrm>
            <a:off x="5450050" y="3313926"/>
            <a:ext cx="157500" cy="4719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Shape 1033"/>
          <p:cNvSpPr/>
          <p:nvPr/>
        </p:nvSpPr>
        <p:spPr>
          <a:xfrm>
            <a:off x="6118018" y="3699446"/>
            <a:ext cx="157500" cy="861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Shape 1034"/>
          <p:cNvSpPr/>
          <p:nvPr/>
        </p:nvSpPr>
        <p:spPr>
          <a:xfrm>
            <a:off x="1776000" y="3665276"/>
            <a:ext cx="157500" cy="120600"/>
          </a:xfrm>
          <a:prstGeom prst="rect">
            <a:avLst/>
          </a:prstGeom>
          <a:solidFill>
            <a:srgbClr val="5B0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Shape 1039"/>
          <p:cNvSpPr/>
          <p:nvPr/>
        </p:nvSpPr>
        <p:spPr>
          <a:xfrm>
            <a:off x="1607975" y="172517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Shape 10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1041" name="Shape 10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Height of adults in cm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42" name="Shape 1042"/>
          <p:cNvSpPr/>
          <p:nvPr/>
        </p:nvSpPr>
        <p:spPr>
          <a:xfrm>
            <a:off x="2042275" y="3446199"/>
            <a:ext cx="84600" cy="3396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Shape 1043"/>
          <p:cNvSpPr/>
          <p:nvPr/>
        </p:nvSpPr>
        <p:spPr>
          <a:xfrm>
            <a:off x="2374075" y="3350200"/>
            <a:ext cx="84600" cy="4356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Shape 1044"/>
          <p:cNvSpPr/>
          <p:nvPr/>
        </p:nvSpPr>
        <p:spPr>
          <a:xfrm>
            <a:off x="2706050" y="3213425"/>
            <a:ext cx="84600" cy="5727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Shape 1045"/>
          <p:cNvSpPr/>
          <p:nvPr/>
        </p:nvSpPr>
        <p:spPr>
          <a:xfrm>
            <a:off x="3038050" y="3020825"/>
            <a:ext cx="84600" cy="7650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Shape 1046"/>
          <p:cNvSpPr/>
          <p:nvPr/>
        </p:nvSpPr>
        <p:spPr>
          <a:xfrm>
            <a:off x="3701600" y="2552225"/>
            <a:ext cx="84600" cy="12336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Shape 1047"/>
          <p:cNvSpPr/>
          <p:nvPr/>
        </p:nvSpPr>
        <p:spPr>
          <a:xfrm>
            <a:off x="4365375" y="2039325"/>
            <a:ext cx="84600" cy="17463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Shape 1048"/>
          <p:cNvSpPr/>
          <p:nvPr/>
        </p:nvSpPr>
        <p:spPr>
          <a:xfrm>
            <a:off x="5029125" y="2683325"/>
            <a:ext cx="84600" cy="11025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Shape 1049"/>
          <p:cNvSpPr/>
          <p:nvPr/>
        </p:nvSpPr>
        <p:spPr>
          <a:xfrm>
            <a:off x="5692900" y="3492576"/>
            <a:ext cx="84600" cy="2934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Shape 1050"/>
          <p:cNvSpPr/>
          <p:nvPr/>
        </p:nvSpPr>
        <p:spPr>
          <a:xfrm>
            <a:off x="6356675" y="3699450"/>
            <a:ext cx="84600" cy="867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Shape 1051"/>
          <p:cNvSpPr/>
          <p:nvPr/>
        </p:nvSpPr>
        <p:spPr>
          <a:xfrm>
            <a:off x="3369825" y="2783750"/>
            <a:ext cx="84600" cy="10017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Shape 1052"/>
          <p:cNvSpPr/>
          <p:nvPr/>
        </p:nvSpPr>
        <p:spPr>
          <a:xfrm>
            <a:off x="5858907" y="3606575"/>
            <a:ext cx="84600" cy="1791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Shape 1053"/>
          <p:cNvSpPr/>
          <p:nvPr/>
        </p:nvSpPr>
        <p:spPr>
          <a:xfrm>
            <a:off x="4033375" y="2248450"/>
            <a:ext cx="84600" cy="15378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Shape 1054"/>
          <p:cNvSpPr/>
          <p:nvPr/>
        </p:nvSpPr>
        <p:spPr>
          <a:xfrm>
            <a:off x="4697150" y="2192075"/>
            <a:ext cx="84600" cy="15939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Shape 1055"/>
          <p:cNvSpPr/>
          <p:nvPr/>
        </p:nvSpPr>
        <p:spPr>
          <a:xfrm>
            <a:off x="5360925" y="3169975"/>
            <a:ext cx="84600" cy="6162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Shape 1056"/>
          <p:cNvSpPr/>
          <p:nvPr/>
        </p:nvSpPr>
        <p:spPr>
          <a:xfrm>
            <a:off x="2208275" y="3402903"/>
            <a:ext cx="84600" cy="3828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Shape 1057"/>
          <p:cNvSpPr/>
          <p:nvPr/>
        </p:nvSpPr>
        <p:spPr>
          <a:xfrm>
            <a:off x="6024700" y="3637276"/>
            <a:ext cx="84600" cy="1485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Shape 1058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059" name="Shape 1059"/>
          <p:cNvSpPr/>
          <p:nvPr/>
        </p:nvSpPr>
        <p:spPr>
          <a:xfrm>
            <a:off x="6522675" y="3709801"/>
            <a:ext cx="84600" cy="762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Shape 1060"/>
          <p:cNvSpPr/>
          <p:nvPr/>
        </p:nvSpPr>
        <p:spPr>
          <a:xfrm>
            <a:off x="3535591" y="2655425"/>
            <a:ext cx="84600" cy="11298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Shape 1061"/>
          <p:cNvSpPr/>
          <p:nvPr/>
        </p:nvSpPr>
        <p:spPr>
          <a:xfrm>
            <a:off x="4199375" y="2108388"/>
            <a:ext cx="84600" cy="16776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Shape 1062"/>
          <p:cNvSpPr/>
          <p:nvPr/>
        </p:nvSpPr>
        <p:spPr>
          <a:xfrm>
            <a:off x="4863150" y="2454600"/>
            <a:ext cx="84600" cy="13311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Shape 1063"/>
          <p:cNvSpPr/>
          <p:nvPr/>
        </p:nvSpPr>
        <p:spPr>
          <a:xfrm>
            <a:off x="5526918" y="3313926"/>
            <a:ext cx="84600" cy="4719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Shape 1064"/>
          <p:cNvSpPr/>
          <p:nvPr/>
        </p:nvSpPr>
        <p:spPr>
          <a:xfrm>
            <a:off x="5195125" y="2965050"/>
            <a:ext cx="84600" cy="8208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Shape 1065"/>
          <p:cNvSpPr/>
          <p:nvPr/>
        </p:nvSpPr>
        <p:spPr>
          <a:xfrm>
            <a:off x="2872050" y="3121375"/>
            <a:ext cx="84600" cy="6645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Shape 1066"/>
          <p:cNvSpPr/>
          <p:nvPr/>
        </p:nvSpPr>
        <p:spPr>
          <a:xfrm>
            <a:off x="3204050" y="2909250"/>
            <a:ext cx="84600" cy="8763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Shape 1067"/>
          <p:cNvSpPr/>
          <p:nvPr/>
        </p:nvSpPr>
        <p:spPr>
          <a:xfrm>
            <a:off x="3867600" y="2415550"/>
            <a:ext cx="84600" cy="13701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Shape 1068"/>
          <p:cNvSpPr/>
          <p:nvPr/>
        </p:nvSpPr>
        <p:spPr>
          <a:xfrm>
            <a:off x="4531369" y="2086399"/>
            <a:ext cx="84600" cy="16992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Shape 1069"/>
          <p:cNvSpPr/>
          <p:nvPr/>
        </p:nvSpPr>
        <p:spPr>
          <a:xfrm>
            <a:off x="2540075" y="3291400"/>
            <a:ext cx="84600" cy="4941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Shape 1070"/>
          <p:cNvSpPr/>
          <p:nvPr/>
        </p:nvSpPr>
        <p:spPr>
          <a:xfrm>
            <a:off x="6190700" y="3664951"/>
            <a:ext cx="84600" cy="1206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Shape 1071"/>
          <p:cNvSpPr/>
          <p:nvPr/>
        </p:nvSpPr>
        <p:spPr>
          <a:xfrm>
            <a:off x="2118475" y="3422499"/>
            <a:ext cx="84600" cy="3633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Shape 1072"/>
          <p:cNvSpPr/>
          <p:nvPr/>
        </p:nvSpPr>
        <p:spPr>
          <a:xfrm>
            <a:off x="2450275" y="3326250"/>
            <a:ext cx="84600" cy="4596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Shape 1073"/>
          <p:cNvSpPr/>
          <p:nvPr/>
        </p:nvSpPr>
        <p:spPr>
          <a:xfrm>
            <a:off x="2782250" y="3170050"/>
            <a:ext cx="84600" cy="6162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Shape 1074"/>
          <p:cNvSpPr/>
          <p:nvPr/>
        </p:nvSpPr>
        <p:spPr>
          <a:xfrm>
            <a:off x="3114250" y="2965050"/>
            <a:ext cx="84600" cy="8208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Shape 1075"/>
          <p:cNvSpPr/>
          <p:nvPr/>
        </p:nvSpPr>
        <p:spPr>
          <a:xfrm>
            <a:off x="3777800" y="2493650"/>
            <a:ext cx="84600" cy="12921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Shape 1076"/>
          <p:cNvSpPr/>
          <p:nvPr/>
        </p:nvSpPr>
        <p:spPr>
          <a:xfrm>
            <a:off x="4441575" y="2039400"/>
            <a:ext cx="84600" cy="17463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Shape 1077"/>
          <p:cNvSpPr/>
          <p:nvPr/>
        </p:nvSpPr>
        <p:spPr>
          <a:xfrm>
            <a:off x="5105325" y="2848400"/>
            <a:ext cx="84600" cy="9375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Shape 1078"/>
          <p:cNvSpPr/>
          <p:nvPr/>
        </p:nvSpPr>
        <p:spPr>
          <a:xfrm>
            <a:off x="5769100" y="3551075"/>
            <a:ext cx="84600" cy="2349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Shape 1079"/>
          <p:cNvSpPr/>
          <p:nvPr/>
        </p:nvSpPr>
        <p:spPr>
          <a:xfrm>
            <a:off x="6432882" y="3700150"/>
            <a:ext cx="84600" cy="861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Shape 1080"/>
          <p:cNvSpPr/>
          <p:nvPr/>
        </p:nvSpPr>
        <p:spPr>
          <a:xfrm>
            <a:off x="3446025" y="2733525"/>
            <a:ext cx="84600" cy="10518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Shape 1081"/>
          <p:cNvSpPr/>
          <p:nvPr/>
        </p:nvSpPr>
        <p:spPr>
          <a:xfrm>
            <a:off x="5935100" y="3619150"/>
            <a:ext cx="84600" cy="1665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Shape 1082"/>
          <p:cNvSpPr/>
          <p:nvPr/>
        </p:nvSpPr>
        <p:spPr>
          <a:xfrm>
            <a:off x="4109575" y="2192400"/>
            <a:ext cx="84600" cy="15939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Shape 1083"/>
          <p:cNvSpPr/>
          <p:nvPr/>
        </p:nvSpPr>
        <p:spPr>
          <a:xfrm>
            <a:off x="4773341" y="2303974"/>
            <a:ext cx="84600" cy="14820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Shape 1084"/>
          <p:cNvSpPr/>
          <p:nvPr/>
        </p:nvSpPr>
        <p:spPr>
          <a:xfrm>
            <a:off x="5437117" y="3213175"/>
            <a:ext cx="84600" cy="5730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Shape 1085"/>
          <p:cNvSpPr/>
          <p:nvPr/>
        </p:nvSpPr>
        <p:spPr>
          <a:xfrm>
            <a:off x="2284475" y="3376478"/>
            <a:ext cx="84600" cy="4092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Shape 1086"/>
          <p:cNvSpPr/>
          <p:nvPr/>
        </p:nvSpPr>
        <p:spPr>
          <a:xfrm>
            <a:off x="6100893" y="3665146"/>
            <a:ext cx="84600" cy="1206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Shape 1087"/>
          <p:cNvSpPr/>
          <p:nvPr/>
        </p:nvSpPr>
        <p:spPr>
          <a:xfrm>
            <a:off x="6598883" y="3720947"/>
            <a:ext cx="84600" cy="651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Shape 1088"/>
          <p:cNvSpPr/>
          <p:nvPr/>
        </p:nvSpPr>
        <p:spPr>
          <a:xfrm>
            <a:off x="3611800" y="2616375"/>
            <a:ext cx="84600" cy="11688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Shape 1089"/>
          <p:cNvSpPr/>
          <p:nvPr/>
        </p:nvSpPr>
        <p:spPr>
          <a:xfrm>
            <a:off x="4275575" y="2086400"/>
            <a:ext cx="84600" cy="16995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Shape 1090"/>
          <p:cNvSpPr/>
          <p:nvPr/>
        </p:nvSpPr>
        <p:spPr>
          <a:xfrm>
            <a:off x="4939342" y="2573299"/>
            <a:ext cx="84600" cy="12123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Shape 1091"/>
          <p:cNvSpPr/>
          <p:nvPr/>
        </p:nvSpPr>
        <p:spPr>
          <a:xfrm>
            <a:off x="5603125" y="3422525"/>
            <a:ext cx="84600" cy="3633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Shape 1092"/>
          <p:cNvSpPr/>
          <p:nvPr/>
        </p:nvSpPr>
        <p:spPr>
          <a:xfrm>
            <a:off x="5271325" y="3020850"/>
            <a:ext cx="84600" cy="7650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Shape 1093"/>
          <p:cNvSpPr/>
          <p:nvPr/>
        </p:nvSpPr>
        <p:spPr>
          <a:xfrm>
            <a:off x="2948250" y="3068275"/>
            <a:ext cx="84600" cy="7176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Shape 1094"/>
          <p:cNvSpPr/>
          <p:nvPr/>
        </p:nvSpPr>
        <p:spPr>
          <a:xfrm>
            <a:off x="3280250" y="2847900"/>
            <a:ext cx="84600" cy="9375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Shape 1095"/>
          <p:cNvSpPr/>
          <p:nvPr/>
        </p:nvSpPr>
        <p:spPr>
          <a:xfrm>
            <a:off x="3943800" y="2348600"/>
            <a:ext cx="84600" cy="14370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Shape 1096"/>
          <p:cNvSpPr/>
          <p:nvPr/>
        </p:nvSpPr>
        <p:spPr>
          <a:xfrm>
            <a:off x="4607575" y="2136625"/>
            <a:ext cx="84600" cy="16491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Shape 1097"/>
          <p:cNvSpPr/>
          <p:nvPr/>
        </p:nvSpPr>
        <p:spPr>
          <a:xfrm>
            <a:off x="2616275" y="3260700"/>
            <a:ext cx="84600" cy="5250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Shape 1098"/>
          <p:cNvSpPr/>
          <p:nvPr/>
        </p:nvSpPr>
        <p:spPr>
          <a:xfrm>
            <a:off x="6266900" y="3690275"/>
            <a:ext cx="84600" cy="954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Shape 1099"/>
          <p:cNvSpPr/>
          <p:nvPr/>
        </p:nvSpPr>
        <p:spPr>
          <a:xfrm>
            <a:off x="1952475" y="3471299"/>
            <a:ext cx="84600" cy="3147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Shape 1100"/>
          <p:cNvSpPr/>
          <p:nvPr/>
        </p:nvSpPr>
        <p:spPr>
          <a:xfrm>
            <a:off x="1620475" y="3588451"/>
            <a:ext cx="84600" cy="1974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Shape 1101"/>
          <p:cNvSpPr/>
          <p:nvPr/>
        </p:nvSpPr>
        <p:spPr>
          <a:xfrm>
            <a:off x="1786475" y="3521499"/>
            <a:ext cx="84600" cy="2640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Shape 1102"/>
          <p:cNvSpPr/>
          <p:nvPr/>
        </p:nvSpPr>
        <p:spPr>
          <a:xfrm>
            <a:off x="1696675" y="3550903"/>
            <a:ext cx="84600" cy="2349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Shape 1103"/>
          <p:cNvSpPr/>
          <p:nvPr/>
        </p:nvSpPr>
        <p:spPr>
          <a:xfrm>
            <a:off x="1862675" y="3492223"/>
            <a:ext cx="84600" cy="2934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Shape 1104"/>
          <p:cNvSpPr/>
          <p:nvPr/>
        </p:nvSpPr>
        <p:spPr>
          <a:xfrm>
            <a:off x="6688683" y="3720947"/>
            <a:ext cx="84600" cy="65100"/>
          </a:xfrm>
          <a:prstGeom prst="rect">
            <a:avLst/>
          </a:prstGeom>
          <a:solidFill>
            <a:srgbClr val="5B0F00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" name="Shape 1105"/>
          <p:cNvGrpSpPr/>
          <p:nvPr/>
        </p:nvGrpSpPr>
        <p:grpSpPr>
          <a:xfrm>
            <a:off x="1717825" y="3720950"/>
            <a:ext cx="4958100" cy="534013"/>
            <a:chOff x="1714500" y="3694950"/>
            <a:chExt cx="4958100" cy="534013"/>
          </a:xfrm>
        </p:grpSpPr>
        <p:cxnSp>
          <p:nvCxnSpPr>
            <p:cNvPr id="1106" name="Shape 1106"/>
            <p:cNvCxnSpPr/>
            <p:nvPr/>
          </p:nvCxnSpPr>
          <p:spPr>
            <a:xfrm rot="10800000">
              <a:off x="5614525" y="3694950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07" name="Shape 1107"/>
            <p:cNvSpPr txBox="1"/>
            <p:nvPr/>
          </p:nvSpPr>
          <p:spPr>
            <a:xfrm>
              <a:off x="5337125" y="3757063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200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08" name="Shape 1108"/>
            <p:cNvSpPr txBox="1"/>
            <p:nvPr/>
          </p:nvSpPr>
          <p:spPr>
            <a:xfrm>
              <a:off x="6057900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210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09" name="Shape 1109"/>
            <p:cNvSpPr txBox="1"/>
            <p:nvPr/>
          </p:nvSpPr>
          <p:spPr>
            <a:xfrm>
              <a:off x="1714500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150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10" name="Shape 1110"/>
            <p:cNvSpPr txBox="1"/>
            <p:nvPr/>
          </p:nvSpPr>
          <p:spPr>
            <a:xfrm>
              <a:off x="2457663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160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11" name="Shape 1111"/>
            <p:cNvSpPr txBox="1"/>
            <p:nvPr/>
          </p:nvSpPr>
          <p:spPr>
            <a:xfrm>
              <a:off x="3162300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170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12" name="Shape 1112"/>
            <p:cNvSpPr txBox="1"/>
            <p:nvPr/>
          </p:nvSpPr>
          <p:spPr>
            <a:xfrm>
              <a:off x="3886200" y="3757013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180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13" name="Shape 1113"/>
            <p:cNvSpPr txBox="1"/>
            <p:nvPr/>
          </p:nvSpPr>
          <p:spPr>
            <a:xfrm>
              <a:off x="4616350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190</a:t>
              </a:r>
              <a:endParaRPr>
                <a:solidFill>
                  <a:srgbClr val="F3F3F3"/>
                </a:solidFill>
              </a:endParaRPr>
            </a:p>
          </p:txBody>
        </p:sp>
        <p:cxnSp>
          <p:nvCxnSpPr>
            <p:cNvPr id="1114" name="Shape 1114"/>
            <p:cNvCxnSpPr/>
            <p:nvPr/>
          </p:nvCxnSpPr>
          <p:spPr>
            <a:xfrm rot="10800000">
              <a:off x="2011975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5" name="Shape 1115"/>
            <p:cNvCxnSpPr/>
            <p:nvPr/>
          </p:nvCxnSpPr>
          <p:spPr>
            <a:xfrm rot="10800000">
              <a:off x="2739600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6" name="Shape 1116"/>
            <p:cNvCxnSpPr/>
            <p:nvPr/>
          </p:nvCxnSpPr>
          <p:spPr>
            <a:xfrm rot="10800000">
              <a:off x="3465350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7" name="Shape 1117"/>
            <p:cNvCxnSpPr/>
            <p:nvPr/>
          </p:nvCxnSpPr>
          <p:spPr>
            <a:xfrm rot="10800000">
              <a:off x="4173450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8" name="Shape 1118"/>
            <p:cNvCxnSpPr/>
            <p:nvPr/>
          </p:nvCxnSpPr>
          <p:spPr>
            <a:xfrm rot="10800000">
              <a:off x="4901475" y="36953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9" name="Shape 1119"/>
            <p:cNvCxnSpPr/>
            <p:nvPr/>
          </p:nvCxnSpPr>
          <p:spPr>
            <a:xfrm rot="10800000">
              <a:off x="6335950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Shape 1124"/>
          <p:cNvSpPr/>
          <p:nvPr/>
        </p:nvSpPr>
        <p:spPr>
          <a:xfrm>
            <a:off x="1607975" y="172517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Shape 11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1126" name="Shape 11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Height of adults in cm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127" name="Shape 1127"/>
          <p:cNvSpPr/>
          <p:nvPr/>
        </p:nvSpPr>
        <p:spPr>
          <a:xfrm>
            <a:off x="2042275" y="3446199"/>
            <a:ext cx="84600" cy="3396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Shape 1128"/>
          <p:cNvSpPr/>
          <p:nvPr/>
        </p:nvSpPr>
        <p:spPr>
          <a:xfrm>
            <a:off x="2374075" y="3350200"/>
            <a:ext cx="84600" cy="4356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Shape 1129"/>
          <p:cNvSpPr/>
          <p:nvPr/>
        </p:nvSpPr>
        <p:spPr>
          <a:xfrm>
            <a:off x="2706050" y="3213425"/>
            <a:ext cx="84600" cy="5727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Shape 1130"/>
          <p:cNvSpPr/>
          <p:nvPr/>
        </p:nvSpPr>
        <p:spPr>
          <a:xfrm>
            <a:off x="3038050" y="3020825"/>
            <a:ext cx="84600" cy="7650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Shape 1131"/>
          <p:cNvSpPr/>
          <p:nvPr/>
        </p:nvSpPr>
        <p:spPr>
          <a:xfrm>
            <a:off x="3701600" y="2552225"/>
            <a:ext cx="84600" cy="12336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Shape 1132"/>
          <p:cNvSpPr/>
          <p:nvPr/>
        </p:nvSpPr>
        <p:spPr>
          <a:xfrm>
            <a:off x="4365375" y="2039325"/>
            <a:ext cx="84600" cy="17463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Shape 1133"/>
          <p:cNvSpPr/>
          <p:nvPr/>
        </p:nvSpPr>
        <p:spPr>
          <a:xfrm>
            <a:off x="5029125" y="2683325"/>
            <a:ext cx="84600" cy="11025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Shape 1134"/>
          <p:cNvSpPr/>
          <p:nvPr/>
        </p:nvSpPr>
        <p:spPr>
          <a:xfrm>
            <a:off x="5692900" y="3492576"/>
            <a:ext cx="84600" cy="2934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Shape 1135"/>
          <p:cNvSpPr/>
          <p:nvPr/>
        </p:nvSpPr>
        <p:spPr>
          <a:xfrm>
            <a:off x="6356675" y="3699450"/>
            <a:ext cx="84600" cy="867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Shape 1136"/>
          <p:cNvSpPr/>
          <p:nvPr/>
        </p:nvSpPr>
        <p:spPr>
          <a:xfrm>
            <a:off x="3369825" y="2783750"/>
            <a:ext cx="84600" cy="10017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Shape 1137"/>
          <p:cNvSpPr/>
          <p:nvPr/>
        </p:nvSpPr>
        <p:spPr>
          <a:xfrm>
            <a:off x="5858907" y="3606575"/>
            <a:ext cx="84600" cy="1791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Shape 1138"/>
          <p:cNvSpPr/>
          <p:nvPr/>
        </p:nvSpPr>
        <p:spPr>
          <a:xfrm>
            <a:off x="4033375" y="2248450"/>
            <a:ext cx="84600" cy="15378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Shape 1139"/>
          <p:cNvSpPr/>
          <p:nvPr/>
        </p:nvSpPr>
        <p:spPr>
          <a:xfrm>
            <a:off x="4697150" y="2192075"/>
            <a:ext cx="84600" cy="15939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Shape 1140"/>
          <p:cNvSpPr/>
          <p:nvPr/>
        </p:nvSpPr>
        <p:spPr>
          <a:xfrm>
            <a:off x="5360925" y="3169975"/>
            <a:ext cx="84600" cy="6162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Shape 1141"/>
          <p:cNvSpPr/>
          <p:nvPr/>
        </p:nvSpPr>
        <p:spPr>
          <a:xfrm>
            <a:off x="2208275" y="3402903"/>
            <a:ext cx="84600" cy="3828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Shape 1142"/>
          <p:cNvSpPr/>
          <p:nvPr/>
        </p:nvSpPr>
        <p:spPr>
          <a:xfrm>
            <a:off x="6024700" y="3637276"/>
            <a:ext cx="84600" cy="1485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Shape 1143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144" name="Shape 1144"/>
          <p:cNvSpPr/>
          <p:nvPr/>
        </p:nvSpPr>
        <p:spPr>
          <a:xfrm>
            <a:off x="6522675" y="3709801"/>
            <a:ext cx="84600" cy="762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Shape 1145"/>
          <p:cNvSpPr/>
          <p:nvPr/>
        </p:nvSpPr>
        <p:spPr>
          <a:xfrm>
            <a:off x="3535591" y="2655425"/>
            <a:ext cx="84600" cy="11298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Shape 1146"/>
          <p:cNvSpPr/>
          <p:nvPr/>
        </p:nvSpPr>
        <p:spPr>
          <a:xfrm>
            <a:off x="4199375" y="2108388"/>
            <a:ext cx="84600" cy="16776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Shape 1147"/>
          <p:cNvSpPr/>
          <p:nvPr/>
        </p:nvSpPr>
        <p:spPr>
          <a:xfrm>
            <a:off x="4863150" y="2454600"/>
            <a:ext cx="84600" cy="13311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Shape 1148"/>
          <p:cNvSpPr/>
          <p:nvPr/>
        </p:nvSpPr>
        <p:spPr>
          <a:xfrm>
            <a:off x="5526918" y="3313926"/>
            <a:ext cx="84600" cy="4719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Shape 1149"/>
          <p:cNvSpPr/>
          <p:nvPr/>
        </p:nvSpPr>
        <p:spPr>
          <a:xfrm>
            <a:off x="5195125" y="2965050"/>
            <a:ext cx="84600" cy="8208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Shape 1150"/>
          <p:cNvSpPr/>
          <p:nvPr/>
        </p:nvSpPr>
        <p:spPr>
          <a:xfrm>
            <a:off x="2872050" y="3121375"/>
            <a:ext cx="84600" cy="6645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Shape 1151"/>
          <p:cNvSpPr/>
          <p:nvPr/>
        </p:nvSpPr>
        <p:spPr>
          <a:xfrm>
            <a:off x="3204050" y="2909250"/>
            <a:ext cx="84600" cy="8763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Shape 1152"/>
          <p:cNvSpPr/>
          <p:nvPr/>
        </p:nvSpPr>
        <p:spPr>
          <a:xfrm>
            <a:off x="3867600" y="2415550"/>
            <a:ext cx="84600" cy="13701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Shape 1153"/>
          <p:cNvSpPr/>
          <p:nvPr/>
        </p:nvSpPr>
        <p:spPr>
          <a:xfrm>
            <a:off x="4531369" y="2086399"/>
            <a:ext cx="84600" cy="16992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Shape 1154"/>
          <p:cNvSpPr/>
          <p:nvPr/>
        </p:nvSpPr>
        <p:spPr>
          <a:xfrm>
            <a:off x="2540075" y="3291400"/>
            <a:ext cx="84600" cy="4941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Shape 1155"/>
          <p:cNvSpPr/>
          <p:nvPr/>
        </p:nvSpPr>
        <p:spPr>
          <a:xfrm>
            <a:off x="6190700" y="3664951"/>
            <a:ext cx="84600" cy="1206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Shape 1156"/>
          <p:cNvSpPr/>
          <p:nvPr/>
        </p:nvSpPr>
        <p:spPr>
          <a:xfrm>
            <a:off x="2118475" y="3422499"/>
            <a:ext cx="84600" cy="3633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Shape 1157"/>
          <p:cNvSpPr/>
          <p:nvPr/>
        </p:nvSpPr>
        <p:spPr>
          <a:xfrm>
            <a:off x="2450275" y="3326250"/>
            <a:ext cx="84600" cy="4596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Shape 1158"/>
          <p:cNvSpPr/>
          <p:nvPr/>
        </p:nvSpPr>
        <p:spPr>
          <a:xfrm>
            <a:off x="2782250" y="3170050"/>
            <a:ext cx="84600" cy="6162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Shape 1159"/>
          <p:cNvSpPr/>
          <p:nvPr/>
        </p:nvSpPr>
        <p:spPr>
          <a:xfrm>
            <a:off x="3114250" y="2965050"/>
            <a:ext cx="84600" cy="8208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" name="Shape 1160"/>
          <p:cNvSpPr/>
          <p:nvPr/>
        </p:nvSpPr>
        <p:spPr>
          <a:xfrm>
            <a:off x="3777800" y="2493650"/>
            <a:ext cx="84600" cy="12921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Shape 1161"/>
          <p:cNvSpPr/>
          <p:nvPr/>
        </p:nvSpPr>
        <p:spPr>
          <a:xfrm>
            <a:off x="4441575" y="2039400"/>
            <a:ext cx="84600" cy="17463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Shape 1162"/>
          <p:cNvSpPr/>
          <p:nvPr/>
        </p:nvSpPr>
        <p:spPr>
          <a:xfrm>
            <a:off x="5105325" y="2848400"/>
            <a:ext cx="84600" cy="9375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Shape 1163"/>
          <p:cNvSpPr/>
          <p:nvPr/>
        </p:nvSpPr>
        <p:spPr>
          <a:xfrm>
            <a:off x="5769100" y="3551075"/>
            <a:ext cx="84600" cy="2349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Shape 1164"/>
          <p:cNvSpPr/>
          <p:nvPr/>
        </p:nvSpPr>
        <p:spPr>
          <a:xfrm>
            <a:off x="6432882" y="3700150"/>
            <a:ext cx="84600" cy="861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Shape 1165"/>
          <p:cNvSpPr/>
          <p:nvPr/>
        </p:nvSpPr>
        <p:spPr>
          <a:xfrm>
            <a:off x="3446025" y="2733525"/>
            <a:ext cx="84600" cy="10518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Shape 1166"/>
          <p:cNvSpPr/>
          <p:nvPr/>
        </p:nvSpPr>
        <p:spPr>
          <a:xfrm>
            <a:off x="5935100" y="3619150"/>
            <a:ext cx="84600" cy="1665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Shape 1167"/>
          <p:cNvSpPr/>
          <p:nvPr/>
        </p:nvSpPr>
        <p:spPr>
          <a:xfrm>
            <a:off x="4109575" y="2192400"/>
            <a:ext cx="84600" cy="15939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Shape 1168"/>
          <p:cNvSpPr/>
          <p:nvPr/>
        </p:nvSpPr>
        <p:spPr>
          <a:xfrm>
            <a:off x="4773341" y="2303974"/>
            <a:ext cx="84600" cy="14820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Shape 1169"/>
          <p:cNvSpPr/>
          <p:nvPr/>
        </p:nvSpPr>
        <p:spPr>
          <a:xfrm>
            <a:off x="5437117" y="3213175"/>
            <a:ext cx="84600" cy="5730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" name="Shape 1170"/>
          <p:cNvSpPr/>
          <p:nvPr/>
        </p:nvSpPr>
        <p:spPr>
          <a:xfrm>
            <a:off x="2284475" y="3376478"/>
            <a:ext cx="84600" cy="4092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Shape 1171"/>
          <p:cNvSpPr/>
          <p:nvPr/>
        </p:nvSpPr>
        <p:spPr>
          <a:xfrm>
            <a:off x="6100893" y="3665146"/>
            <a:ext cx="84600" cy="1206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Shape 1172"/>
          <p:cNvSpPr/>
          <p:nvPr/>
        </p:nvSpPr>
        <p:spPr>
          <a:xfrm>
            <a:off x="6598883" y="3720947"/>
            <a:ext cx="84600" cy="651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Shape 1173"/>
          <p:cNvSpPr/>
          <p:nvPr/>
        </p:nvSpPr>
        <p:spPr>
          <a:xfrm>
            <a:off x="3611800" y="2616375"/>
            <a:ext cx="84600" cy="11688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Shape 1174"/>
          <p:cNvSpPr/>
          <p:nvPr/>
        </p:nvSpPr>
        <p:spPr>
          <a:xfrm>
            <a:off x="4275575" y="2086400"/>
            <a:ext cx="84600" cy="16995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Shape 1175"/>
          <p:cNvSpPr/>
          <p:nvPr/>
        </p:nvSpPr>
        <p:spPr>
          <a:xfrm>
            <a:off x="4939342" y="2573299"/>
            <a:ext cx="84600" cy="12123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Shape 1176"/>
          <p:cNvSpPr/>
          <p:nvPr/>
        </p:nvSpPr>
        <p:spPr>
          <a:xfrm>
            <a:off x="5603125" y="3422525"/>
            <a:ext cx="84600" cy="3633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Shape 1177"/>
          <p:cNvSpPr/>
          <p:nvPr/>
        </p:nvSpPr>
        <p:spPr>
          <a:xfrm>
            <a:off x="5271325" y="3020850"/>
            <a:ext cx="84600" cy="7650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Shape 1178"/>
          <p:cNvSpPr/>
          <p:nvPr/>
        </p:nvSpPr>
        <p:spPr>
          <a:xfrm>
            <a:off x="2948250" y="3068275"/>
            <a:ext cx="84600" cy="7176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Shape 1179"/>
          <p:cNvSpPr/>
          <p:nvPr/>
        </p:nvSpPr>
        <p:spPr>
          <a:xfrm>
            <a:off x="3280250" y="2847900"/>
            <a:ext cx="84600" cy="9375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Shape 1180"/>
          <p:cNvSpPr/>
          <p:nvPr/>
        </p:nvSpPr>
        <p:spPr>
          <a:xfrm>
            <a:off x="3943800" y="2348600"/>
            <a:ext cx="84600" cy="14370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Shape 1181"/>
          <p:cNvSpPr/>
          <p:nvPr/>
        </p:nvSpPr>
        <p:spPr>
          <a:xfrm>
            <a:off x="4607575" y="2136625"/>
            <a:ext cx="84600" cy="16491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Shape 1182"/>
          <p:cNvSpPr/>
          <p:nvPr/>
        </p:nvSpPr>
        <p:spPr>
          <a:xfrm>
            <a:off x="2616275" y="3260700"/>
            <a:ext cx="84600" cy="5250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Shape 1183"/>
          <p:cNvSpPr/>
          <p:nvPr/>
        </p:nvSpPr>
        <p:spPr>
          <a:xfrm>
            <a:off x="6266900" y="3690275"/>
            <a:ext cx="84600" cy="954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Shape 1184"/>
          <p:cNvSpPr/>
          <p:nvPr/>
        </p:nvSpPr>
        <p:spPr>
          <a:xfrm>
            <a:off x="1952475" y="3471299"/>
            <a:ext cx="84600" cy="3147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" name="Shape 1185"/>
          <p:cNvSpPr/>
          <p:nvPr/>
        </p:nvSpPr>
        <p:spPr>
          <a:xfrm>
            <a:off x="1620475" y="3588451"/>
            <a:ext cx="84600" cy="1974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Shape 1186"/>
          <p:cNvSpPr/>
          <p:nvPr/>
        </p:nvSpPr>
        <p:spPr>
          <a:xfrm>
            <a:off x="1786475" y="3521499"/>
            <a:ext cx="84600" cy="2640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Shape 1187"/>
          <p:cNvSpPr/>
          <p:nvPr/>
        </p:nvSpPr>
        <p:spPr>
          <a:xfrm>
            <a:off x="1696675" y="3550903"/>
            <a:ext cx="84600" cy="2349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Shape 1188"/>
          <p:cNvSpPr/>
          <p:nvPr/>
        </p:nvSpPr>
        <p:spPr>
          <a:xfrm>
            <a:off x="1862675" y="3492223"/>
            <a:ext cx="84600" cy="2934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Shape 1189"/>
          <p:cNvSpPr/>
          <p:nvPr/>
        </p:nvSpPr>
        <p:spPr>
          <a:xfrm>
            <a:off x="1404000" y="2039333"/>
            <a:ext cx="5388975" cy="1685375"/>
          </a:xfrm>
          <a:custGeom>
            <a:avLst/>
            <a:gdLst/>
            <a:ahLst/>
            <a:cxnLst/>
            <a:rect l="0" t="0" r="0" b="0"/>
            <a:pathLst>
              <a:path w="215559" h="67415" extrusionOk="0">
                <a:moveTo>
                  <a:pt x="215559" y="67415"/>
                </a:moveTo>
                <a:cubicBezTo>
                  <a:pt x="209609" y="66597"/>
                  <a:pt x="189749" y="66968"/>
                  <a:pt x="179856" y="62505"/>
                </a:cubicBezTo>
                <a:cubicBezTo>
                  <a:pt x="169963" y="58042"/>
                  <a:pt x="165500" y="50976"/>
                  <a:pt x="156202" y="40637"/>
                </a:cubicBezTo>
                <a:cubicBezTo>
                  <a:pt x="146904" y="30298"/>
                  <a:pt x="134780" y="3595"/>
                  <a:pt x="124069" y="471"/>
                </a:cubicBezTo>
                <a:cubicBezTo>
                  <a:pt x="113358" y="-2653"/>
                  <a:pt x="103763" y="14083"/>
                  <a:pt x="91936" y="21893"/>
                </a:cubicBezTo>
                <a:cubicBezTo>
                  <a:pt x="80109" y="29703"/>
                  <a:pt x="65903" y="41009"/>
                  <a:pt x="53109" y="47331"/>
                </a:cubicBezTo>
                <a:cubicBezTo>
                  <a:pt x="40315" y="53654"/>
                  <a:pt x="24026" y="56481"/>
                  <a:pt x="15174" y="59828"/>
                </a:cubicBezTo>
                <a:cubicBezTo>
                  <a:pt x="6323" y="63175"/>
                  <a:pt x="2529" y="66151"/>
                  <a:pt x="0" y="67415"/>
                </a:cubicBezTo>
              </a:path>
            </a:pathLst>
          </a:custGeom>
          <a:noFill/>
          <a:ln w="76200" cap="flat" cmpd="sng">
            <a:solidFill>
              <a:srgbClr val="E0666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90" name="Shape 1190"/>
          <p:cNvSpPr/>
          <p:nvPr/>
        </p:nvSpPr>
        <p:spPr>
          <a:xfrm>
            <a:off x="6688683" y="3720947"/>
            <a:ext cx="84600" cy="65100"/>
          </a:xfrm>
          <a:prstGeom prst="rect">
            <a:avLst/>
          </a:prstGeom>
          <a:solidFill>
            <a:srgbClr val="5B0F00"/>
          </a:solidFill>
          <a:ln w="9525" cap="flat" cmpd="sng">
            <a:solidFill>
              <a:srgbClr val="66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Shape 1191"/>
          <p:cNvSpPr/>
          <p:nvPr/>
        </p:nvSpPr>
        <p:spPr>
          <a:xfrm>
            <a:off x="1404000" y="2039333"/>
            <a:ext cx="5388975" cy="1685375"/>
          </a:xfrm>
          <a:custGeom>
            <a:avLst/>
            <a:gdLst/>
            <a:ahLst/>
            <a:cxnLst/>
            <a:rect l="0" t="0" r="0" b="0"/>
            <a:pathLst>
              <a:path w="215559" h="67415" extrusionOk="0">
                <a:moveTo>
                  <a:pt x="215559" y="67415"/>
                </a:moveTo>
                <a:cubicBezTo>
                  <a:pt x="209609" y="66597"/>
                  <a:pt x="189749" y="66968"/>
                  <a:pt x="179856" y="62505"/>
                </a:cubicBezTo>
                <a:cubicBezTo>
                  <a:pt x="169963" y="58042"/>
                  <a:pt x="165500" y="50976"/>
                  <a:pt x="156202" y="40637"/>
                </a:cubicBezTo>
                <a:cubicBezTo>
                  <a:pt x="146904" y="30298"/>
                  <a:pt x="134780" y="3595"/>
                  <a:pt x="124069" y="471"/>
                </a:cubicBezTo>
                <a:cubicBezTo>
                  <a:pt x="113358" y="-2653"/>
                  <a:pt x="103763" y="14083"/>
                  <a:pt x="91936" y="21893"/>
                </a:cubicBezTo>
                <a:cubicBezTo>
                  <a:pt x="80109" y="29703"/>
                  <a:pt x="65903" y="41009"/>
                  <a:pt x="53109" y="47331"/>
                </a:cubicBezTo>
                <a:cubicBezTo>
                  <a:pt x="40315" y="53654"/>
                  <a:pt x="24026" y="56481"/>
                  <a:pt x="15174" y="59828"/>
                </a:cubicBezTo>
                <a:cubicBezTo>
                  <a:pt x="6323" y="63175"/>
                  <a:pt x="2529" y="66151"/>
                  <a:pt x="0" y="67415"/>
                </a:cubicBezTo>
              </a:path>
            </a:pathLst>
          </a:custGeom>
          <a:noFill/>
          <a:ln w="38100" cap="flat" cmpd="sng">
            <a:solidFill>
              <a:srgbClr val="660000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192" name="Shape 1192"/>
          <p:cNvGrpSpPr/>
          <p:nvPr/>
        </p:nvGrpSpPr>
        <p:grpSpPr>
          <a:xfrm>
            <a:off x="1717825" y="3720950"/>
            <a:ext cx="4958100" cy="534013"/>
            <a:chOff x="1714500" y="3694950"/>
            <a:chExt cx="4958100" cy="534013"/>
          </a:xfrm>
        </p:grpSpPr>
        <p:cxnSp>
          <p:nvCxnSpPr>
            <p:cNvPr id="1193" name="Shape 1193"/>
            <p:cNvCxnSpPr/>
            <p:nvPr/>
          </p:nvCxnSpPr>
          <p:spPr>
            <a:xfrm rot="10800000">
              <a:off x="5614525" y="3694950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94" name="Shape 1194"/>
            <p:cNvSpPr txBox="1"/>
            <p:nvPr/>
          </p:nvSpPr>
          <p:spPr>
            <a:xfrm>
              <a:off x="5337125" y="3757063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200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95" name="Shape 1195"/>
            <p:cNvSpPr txBox="1"/>
            <p:nvPr/>
          </p:nvSpPr>
          <p:spPr>
            <a:xfrm>
              <a:off x="6057900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210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96" name="Shape 1196"/>
            <p:cNvSpPr txBox="1"/>
            <p:nvPr/>
          </p:nvSpPr>
          <p:spPr>
            <a:xfrm>
              <a:off x="1714500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150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97" name="Shape 1197"/>
            <p:cNvSpPr txBox="1"/>
            <p:nvPr/>
          </p:nvSpPr>
          <p:spPr>
            <a:xfrm>
              <a:off x="2457663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160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98" name="Shape 1198"/>
            <p:cNvSpPr txBox="1"/>
            <p:nvPr/>
          </p:nvSpPr>
          <p:spPr>
            <a:xfrm>
              <a:off x="3162300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170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199" name="Shape 1199"/>
            <p:cNvSpPr txBox="1"/>
            <p:nvPr/>
          </p:nvSpPr>
          <p:spPr>
            <a:xfrm>
              <a:off x="3886200" y="3757013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180</a:t>
              </a: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1200" name="Shape 1200"/>
            <p:cNvSpPr txBox="1"/>
            <p:nvPr/>
          </p:nvSpPr>
          <p:spPr>
            <a:xfrm>
              <a:off x="4616350" y="3751825"/>
              <a:ext cx="614700" cy="47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</a:rPr>
                <a:t>190</a:t>
              </a:r>
              <a:endParaRPr>
                <a:solidFill>
                  <a:srgbClr val="F3F3F3"/>
                </a:solidFill>
              </a:endParaRPr>
            </a:p>
          </p:txBody>
        </p:sp>
        <p:cxnSp>
          <p:nvCxnSpPr>
            <p:cNvPr id="1201" name="Shape 1201"/>
            <p:cNvCxnSpPr/>
            <p:nvPr/>
          </p:nvCxnSpPr>
          <p:spPr>
            <a:xfrm rot="10800000">
              <a:off x="2011975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2" name="Shape 1202"/>
            <p:cNvCxnSpPr/>
            <p:nvPr/>
          </p:nvCxnSpPr>
          <p:spPr>
            <a:xfrm rot="10800000">
              <a:off x="2739600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3" name="Shape 1203"/>
            <p:cNvCxnSpPr/>
            <p:nvPr/>
          </p:nvCxnSpPr>
          <p:spPr>
            <a:xfrm rot="10800000">
              <a:off x="3465350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4" name="Shape 1204"/>
            <p:cNvCxnSpPr/>
            <p:nvPr/>
          </p:nvCxnSpPr>
          <p:spPr>
            <a:xfrm rot="10800000">
              <a:off x="4173450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5" name="Shape 1205"/>
            <p:cNvCxnSpPr/>
            <p:nvPr/>
          </p:nvCxnSpPr>
          <p:spPr>
            <a:xfrm rot="10800000">
              <a:off x="4901475" y="36953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6" name="Shape 1206"/>
            <p:cNvCxnSpPr/>
            <p:nvPr/>
          </p:nvCxnSpPr>
          <p:spPr>
            <a:xfrm rot="10800000">
              <a:off x="6335950" y="3702175"/>
              <a:ext cx="0" cy="78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Shape 1211"/>
          <p:cNvSpPr/>
          <p:nvPr/>
        </p:nvSpPr>
        <p:spPr>
          <a:xfrm>
            <a:off x="1607975" y="1731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Shape 1212"/>
          <p:cNvSpPr/>
          <p:nvPr/>
        </p:nvSpPr>
        <p:spPr>
          <a:xfrm>
            <a:off x="1485900" y="2089358"/>
            <a:ext cx="5388975" cy="1685375"/>
          </a:xfrm>
          <a:custGeom>
            <a:avLst/>
            <a:gdLst/>
            <a:ahLst/>
            <a:cxnLst/>
            <a:rect l="0" t="0" r="0" b="0"/>
            <a:pathLst>
              <a:path w="215559" h="67415" extrusionOk="0">
                <a:moveTo>
                  <a:pt x="215559" y="67415"/>
                </a:moveTo>
                <a:cubicBezTo>
                  <a:pt x="209609" y="66597"/>
                  <a:pt x="189749" y="66968"/>
                  <a:pt x="179856" y="62505"/>
                </a:cubicBezTo>
                <a:cubicBezTo>
                  <a:pt x="169963" y="58042"/>
                  <a:pt x="165500" y="50976"/>
                  <a:pt x="156202" y="40637"/>
                </a:cubicBezTo>
                <a:cubicBezTo>
                  <a:pt x="146904" y="30298"/>
                  <a:pt x="134780" y="3595"/>
                  <a:pt x="124069" y="471"/>
                </a:cubicBezTo>
                <a:cubicBezTo>
                  <a:pt x="113358" y="-2653"/>
                  <a:pt x="103763" y="14083"/>
                  <a:pt x="91936" y="21893"/>
                </a:cubicBezTo>
                <a:cubicBezTo>
                  <a:pt x="80109" y="29703"/>
                  <a:pt x="65903" y="41009"/>
                  <a:pt x="53109" y="47331"/>
                </a:cubicBezTo>
                <a:cubicBezTo>
                  <a:pt x="40315" y="53654"/>
                  <a:pt x="24026" y="56481"/>
                  <a:pt x="15174" y="59828"/>
                </a:cubicBezTo>
                <a:cubicBezTo>
                  <a:pt x="6323" y="63175"/>
                  <a:pt x="2529" y="66151"/>
                  <a:pt x="0" y="67415"/>
                </a:cubicBezTo>
              </a:path>
            </a:pathLst>
          </a:custGeom>
          <a:solidFill>
            <a:srgbClr val="660000"/>
          </a:solidFill>
          <a:ln>
            <a:noFill/>
          </a:ln>
        </p:spPr>
      </p:sp>
      <p:sp>
        <p:nvSpPr>
          <p:cNvPr id="1213" name="Shape 12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1214" name="Shape 12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Height of adults in cm</a:t>
            </a:r>
            <a:endParaRPr/>
          </a:p>
        </p:txBody>
      </p:sp>
      <p:sp>
        <p:nvSpPr>
          <p:cNvPr id="1215" name="Shape 1215"/>
          <p:cNvSpPr txBox="1"/>
          <p:nvPr/>
        </p:nvSpPr>
        <p:spPr>
          <a:xfrm>
            <a:off x="17474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16" name="Shape 1216"/>
          <p:cNvSpPr txBox="1"/>
          <p:nvPr/>
        </p:nvSpPr>
        <p:spPr>
          <a:xfrm>
            <a:off x="2490563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17" name="Shape 1217"/>
          <p:cNvSpPr txBox="1"/>
          <p:nvPr/>
        </p:nvSpPr>
        <p:spPr>
          <a:xfrm>
            <a:off x="31952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18" name="Shape 1218"/>
          <p:cNvSpPr txBox="1"/>
          <p:nvPr/>
        </p:nvSpPr>
        <p:spPr>
          <a:xfrm>
            <a:off x="3919100" y="3765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19" name="Shape 1219"/>
          <p:cNvSpPr txBox="1"/>
          <p:nvPr/>
        </p:nvSpPr>
        <p:spPr>
          <a:xfrm>
            <a:off x="464925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190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20" name="Shape 1220"/>
          <p:cNvSpPr txBox="1"/>
          <p:nvPr/>
        </p:nvSpPr>
        <p:spPr>
          <a:xfrm>
            <a:off x="5370025" y="3765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200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21" name="Shape 1221"/>
          <p:cNvSpPr txBox="1"/>
          <p:nvPr/>
        </p:nvSpPr>
        <p:spPr>
          <a:xfrm>
            <a:off x="60908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210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222" name="Shape 1222"/>
          <p:cNvCxnSpPr/>
          <p:nvPr/>
        </p:nvCxnSpPr>
        <p:spPr>
          <a:xfrm rot="10800000">
            <a:off x="2044875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3" name="Shape 1223"/>
          <p:cNvCxnSpPr/>
          <p:nvPr/>
        </p:nvCxnSpPr>
        <p:spPr>
          <a:xfrm rot="10800000">
            <a:off x="277250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4" name="Shape 1224"/>
          <p:cNvCxnSpPr/>
          <p:nvPr/>
        </p:nvCxnSpPr>
        <p:spPr>
          <a:xfrm rot="10800000">
            <a:off x="34982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5" name="Shape 1225"/>
          <p:cNvCxnSpPr/>
          <p:nvPr/>
        </p:nvCxnSpPr>
        <p:spPr>
          <a:xfrm rot="10800000">
            <a:off x="42063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6" name="Shape 1226"/>
          <p:cNvCxnSpPr/>
          <p:nvPr/>
        </p:nvCxnSpPr>
        <p:spPr>
          <a:xfrm rot="10800000">
            <a:off x="4934375" y="3704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7" name="Shape 1227"/>
          <p:cNvCxnSpPr/>
          <p:nvPr/>
        </p:nvCxnSpPr>
        <p:spPr>
          <a:xfrm rot="10800000">
            <a:off x="5647425" y="3703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8" name="Shape 1228"/>
          <p:cNvCxnSpPr/>
          <p:nvPr/>
        </p:nvCxnSpPr>
        <p:spPr>
          <a:xfrm rot="10800000">
            <a:off x="63688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9" name="Shape 1229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Shape 1234"/>
          <p:cNvSpPr/>
          <p:nvPr/>
        </p:nvSpPr>
        <p:spPr>
          <a:xfrm>
            <a:off x="1607975" y="1731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Shape 1235"/>
          <p:cNvSpPr/>
          <p:nvPr/>
        </p:nvSpPr>
        <p:spPr>
          <a:xfrm>
            <a:off x="1485900" y="2089358"/>
            <a:ext cx="5388975" cy="1685375"/>
          </a:xfrm>
          <a:custGeom>
            <a:avLst/>
            <a:gdLst/>
            <a:ahLst/>
            <a:cxnLst/>
            <a:rect l="0" t="0" r="0" b="0"/>
            <a:pathLst>
              <a:path w="215559" h="67415" extrusionOk="0">
                <a:moveTo>
                  <a:pt x="215559" y="67415"/>
                </a:moveTo>
                <a:cubicBezTo>
                  <a:pt x="209609" y="66597"/>
                  <a:pt x="189749" y="66968"/>
                  <a:pt x="179856" y="62505"/>
                </a:cubicBezTo>
                <a:cubicBezTo>
                  <a:pt x="169963" y="58042"/>
                  <a:pt x="165500" y="50976"/>
                  <a:pt x="156202" y="40637"/>
                </a:cubicBezTo>
                <a:cubicBezTo>
                  <a:pt x="146904" y="30298"/>
                  <a:pt x="134780" y="3595"/>
                  <a:pt x="124069" y="471"/>
                </a:cubicBezTo>
                <a:cubicBezTo>
                  <a:pt x="113358" y="-2653"/>
                  <a:pt x="103763" y="14083"/>
                  <a:pt x="91936" y="21893"/>
                </a:cubicBezTo>
                <a:cubicBezTo>
                  <a:pt x="80109" y="29703"/>
                  <a:pt x="65903" y="41009"/>
                  <a:pt x="53109" y="47331"/>
                </a:cubicBezTo>
                <a:cubicBezTo>
                  <a:pt x="40315" y="53654"/>
                  <a:pt x="24026" y="56481"/>
                  <a:pt x="15174" y="59828"/>
                </a:cubicBezTo>
                <a:cubicBezTo>
                  <a:pt x="6323" y="63175"/>
                  <a:pt x="2529" y="66151"/>
                  <a:pt x="0" y="67415"/>
                </a:cubicBezTo>
              </a:path>
            </a:pathLst>
          </a:custGeom>
          <a:solidFill>
            <a:srgbClr val="660000"/>
          </a:solidFill>
          <a:ln>
            <a:noFill/>
          </a:ln>
        </p:spPr>
      </p:sp>
      <p:sp>
        <p:nvSpPr>
          <p:cNvPr id="1236" name="Shape 12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1237" name="Shape 12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Height of adults in cm</a:t>
            </a:r>
            <a:endParaRPr/>
          </a:p>
        </p:txBody>
      </p:sp>
      <p:sp>
        <p:nvSpPr>
          <p:cNvPr id="1238" name="Shape 1238"/>
          <p:cNvSpPr txBox="1"/>
          <p:nvPr/>
        </p:nvSpPr>
        <p:spPr>
          <a:xfrm>
            <a:off x="17474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39" name="Shape 1239"/>
          <p:cNvSpPr txBox="1"/>
          <p:nvPr/>
        </p:nvSpPr>
        <p:spPr>
          <a:xfrm>
            <a:off x="2490563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40" name="Shape 1240"/>
          <p:cNvSpPr txBox="1"/>
          <p:nvPr/>
        </p:nvSpPr>
        <p:spPr>
          <a:xfrm>
            <a:off x="31952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41" name="Shape 1241"/>
          <p:cNvSpPr txBox="1"/>
          <p:nvPr/>
        </p:nvSpPr>
        <p:spPr>
          <a:xfrm>
            <a:off x="3919100" y="3765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42" name="Shape 1242"/>
          <p:cNvSpPr txBox="1"/>
          <p:nvPr/>
        </p:nvSpPr>
        <p:spPr>
          <a:xfrm>
            <a:off x="464925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190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43" name="Shape 1243"/>
          <p:cNvSpPr txBox="1"/>
          <p:nvPr/>
        </p:nvSpPr>
        <p:spPr>
          <a:xfrm>
            <a:off x="5370025" y="3765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200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44" name="Shape 1244"/>
          <p:cNvSpPr txBox="1"/>
          <p:nvPr/>
        </p:nvSpPr>
        <p:spPr>
          <a:xfrm>
            <a:off x="60908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210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245" name="Shape 1245"/>
          <p:cNvCxnSpPr/>
          <p:nvPr/>
        </p:nvCxnSpPr>
        <p:spPr>
          <a:xfrm rot="10800000">
            <a:off x="2044875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6" name="Shape 1246"/>
          <p:cNvCxnSpPr/>
          <p:nvPr/>
        </p:nvCxnSpPr>
        <p:spPr>
          <a:xfrm rot="10800000">
            <a:off x="277250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7" name="Shape 1247"/>
          <p:cNvCxnSpPr/>
          <p:nvPr/>
        </p:nvCxnSpPr>
        <p:spPr>
          <a:xfrm rot="10800000">
            <a:off x="34982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8" name="Shape 1248"/>
          <p:cNvCxnSpPr/>
          <p:nvPr/>
        </p:nvCxnSpPr>
        <p:spPr>
          <a:xfrm rot="10800000">
            <a:off x="42063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9" name="Shape 1249"/>
          <p:cNvCxnSpPr/>
          <p:nvPr/>
        </p:nvCxnSpPr>
        <p:spPr>
          <a:xfrm rot="10800000">
            <a:off x="4934375" y="3704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0" name="Shape 1250"/>
          <p:cNvCxnSpPr/>
          <p:nvPr/>
        </p:nvCxnSpPr>
        <p:spPr>
          <a:xfrm rot="10800000">
            <a:off x="5647425" y="3703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1" name="Shape 1251"/>
          <p:cNvCxnSpPr/>
          <p:nvPr/>
        </p:nvCxnSpPr>
        <p:spPr>
          <a:xfrm rot="10800000">
            <a:off x="63688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2" name="Shape 1252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253" name="Shape 1253"/>
          <p:cNvCxnSpPr/>
          <p:nvPr/>
        </p:nvCxnSpPr>
        <p:spPr>
          <a:xfrm rot="10800000">
            <a:off x="4061150" y="2008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4" name="Shape 1254"/>
          <p:cNvSpPr txBox="1"/>
          <p:nvPr/>
        </p:nvSpPr>
        <p:spPr>
          <a:xfrm>
            <a:off x="2947791" y="1855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(mean)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Dilemma at the movies</a:t>
            </a:r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03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they’re standing in line for the men’s restroom?</a:t>
            </a:r>
            <a:endParaRPr/>
          </a:p>
          <a:p>
            <a:pPr marL="0" lvl="0" indent="0" algn="just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Bayesian inference is a way to capture common sense.</a:t>
            </a:r>
            <a:endParaRPr/>
          </a:p>
          <a:p>
            <a:pPr marL="0" lvl="0" indent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helps you use what you know to make better guesses.</a:t>
            </a:r>
            <a:endParaRPr/>
          </a:p>
        </p:txBody>
      </p:sp>
      <p:pic>
        <p:nvPicPr>
          <p:cNvPr id="89" name="Shape 89" descr="Long_Beach_Comic_&amp;_Horror_Con_2011_-_long_line_to_get_in_(6301169147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2150" y="911612"/>
            <a:ext cx="4427026" cy="33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Shape 1259"/>
          <p:cNvSpPr/>
          <p:nvPr/>
        </p:nvSpPr>
        <p:spPr>
          <a:xfrm>
            <a:off x="1607975" y="1731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Shape 1260"/>
          <p:cNvSpPr/>
          <p:nvPr/>
        </p:nvSpPr>
        <p:spPr>
          <a:xfrm>
            <a:off x="1485900" y="2089358"/>
            <a:ext cx="5388975" cy="1685375"/>
          </a:xfrm>
          <a:custGeom>
            <a:avLst/>
            <a:gdLst/>
            <a:ahLst/>
            <a:cxnLst/>
            <a:rect l="0" t="0" r="0" b="0"/>
            <a:pathLst>
              <a:path w="215559" h="67415" extrusionOk="0">
                <a:moveTo>
                  <a:pt x="215559" y="67415"/>
                </a:moveTo>
                <a:cubicBezTo>
                  <a:pt x="209609" y="66597"/>
                  <a:pt x="189749" y="66968"/>
                  <a:pt x="179856" y="62505"/>
                </a:cubicBezTo>
                <a:cubicBezTo>
                  <a:pt x="169963" y="58042"/>
                  <a:pt x="165500" y="50976"/>
                  <a:pt x="156202" y="40637"/>
                </a:cubicBezTo>
                <a:cubicBezTo>
                  <a:pt x="146904" y="30298"/>
                  <a:pt x="134780" y="3595"/>
                  <a:pt x="124069" y="471"/>
                </a:cubicBezTo>
                <a:cubicBezTo>
                  <a:pt x="113358" y="-2653"/>
                  <a:pt x="103763" y="14083"/>
                  <a:pt x="91936" y="21893"/>
                </a:cubicBezTo>
                <a:cubicBezTo>
                  <a:pt x="80109" y="29703"/>
                  <a:pt x="65903" y="41009"/>
                  <a:pt x="53109" y="47331"/>
                </a:cubicBezTo>
                <a:cubicBezTo>
                  <a:pt x="40315" y="53654"/>
                  <a:pt x="24026" y="56481"/>
                  <a:pt x="15174" y="59828"/>
                </a:cubicBezTo>
                <a:cubicBezTo>
                  <a:pt x="6323" y="63175"/>
                  <a:pt x="2529" y="66151"/>
                  <a:pt x="0" y="67415"/>
                </a:cubicBezTo>
              </a:path>
            </a:pathLst>
          </a:custGeom>
          <a:solidFill>
            <a:srgbClr val="660000"/>
          </a:solidFill>
          <a:ln>
            <a:noFill/>
          </a:ln>
        </p:spPr>
      </p:sp>
      <p:sp>
        <p:nvSpPr>
          <p:cNvPr id="1261" name="Shape 12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1262" name="Shape 126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Height of adults in cm</a:t>
            </a:r>
            <a:endParaRPr/>
          </a:p>
        </p:txBody>
      </p:sp>
      <p:sp>
        <p:nvSpPr>
          <p:cNvPr id="1263" name="Shape 1263"/>
          <p:cNvSpPr txBox="1"/>
          <p:nvPr/>
        </p:nvSpPr>
        <p:spPr>
          <a:xfrm>
            <a:off x="17474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4" name="Shape 1264"/>
          <p:cNvSpPr txBox="1"/>
          <p:nvPr/>
        </p:nvSpPr>
        <p:spPr>
          <a:xfrm>
            <a:off x="2490563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5" name="Shape 1265"/>
          <p:cNvSpPr txBox="1"/>
          <p:nvPr/>
        </p:nvSpPr>
        <p:spPr>
          <a:xfrm>
            <a:off x="31952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6" name="Shape 1266"/>
          <p:cNvSpPr txBox="1"/>
          <p:nvPr/>
        </p:nvSpPr>
        <p:spPr>
          <a:xfrm>
            <a:off x="3919100" y="3765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7" name="Shape 1267"/>
          <p:cNvSpPr txBox="1"/>
          <p:nvPr/>
        </p:nvSpPr>
        <p:spPr>
          <a:xfrm>
            <a:off x="464925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190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8" name="Shape 1268"/>
          <p:cNvSpPr txBox="1"/>
          <p:nvPr/>
        </p:nvSpPr>
        <p:spPr>
          <a:xfrm>
            <a:off x="5370025" y="3765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200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69" name="Shape 1269"/>
          <p:cNvSpPr txBox="1"/>
          <p:nvPr/>
        </p:nvSpPr>
        <p:spPr>
          <a:xfrm>
            <a:off x="60908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210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270" name="Shape 1270"/>
          <p:cNvCxnSpPr/>
          <p:nvPr/>
        </p:nvCxnSpPr>
        <p:spPr>
          <a:xfrm rot="10800000">
            <a:off x="2044875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1" name="Shape 1271"/>
          <p:cNvCxnSpPr/>
          <p:nvPr/>
        </p:nvCxnSpPr>
        <p:spPr>
          <a:xfrm rot="10800000">
            <a:off x="277250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2" name="Shape 1272"/>
          <p:cNvCxnSpPr/>
          <p:nvPr/>
        </p:nvCxnSpPr>
        <p:spPr>
          <a:xfrm rot="10800000">
            <a:off x="34982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3" name="Shape 1273"/>
          <p:cNvCxnSpPr/>
          <p:nvPr/>
        </p:nvCxnSpPr>
        <p:spPr>
          <a:xfrm rot="10800000">
            <a:off x="42063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4" name="Shape 1274"/>
          <p:cNvCxnSpPr/>
          <p:nvPr/>
        </p:nvCxnSpPr>
        <p:spPr>
          <a:xfrm rot="10800000">
            <a:off x="4934375" y="3704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5" name="Shape 1275"/>
          <p:cNvCxnSpPr/>
          <p:nvPr/>
        </p:nvCxnSpPr>
        <p:spPr>
          <a:xfrm rot="10800000">
            <a:off x="5647425" y="3703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6" name="Shape 1276"/>
          <p:cNvCxnSpPr/>
          <p:nvPr/>
        </p:nvCxnSpPr>
        <p:spPr>
          <a:xfrm rot="10800000">
            <a:off x="63688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7" name="Shape 1277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278" name="Shape 1278"/>
          <p:cNvCxnSpPr/>
          <p:nvPr/>
        </p:nvCxnSpPr>
        <p:spPr>
          <a:xfrm rot="10800000">
            <a:off x="4213550" y="2008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9" name="Shape 1279"/>
          <p:cNvSpPr txBox="1"/>
          <p:nvPr/>
        </p:nvSpPr>
        <p:spPr>
          <a:xfrm>
            <a:off x="3100191" y="17794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Middle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(median)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Shape 1284"/>
          <p:cNvSpPr/>
          <p:nvPr/>
        </p:nvSpPr>
        <p:spPr>
          <a:xfrm>
            <a:off x="1607975" y="1731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Shape 1285"/>
          <p:cNvSpPr/>
          <p:nvPr/>
        </p:nvSpPr>
        <p:spPr>
          <a:xfrm>
            <a:off x="1485900" y="2089358"/>
            <a:ext cx="5388975" cy="1685375"/>
          </a:xfrm>
          <a:custGeom>
            <a:avLst/>
            <a:gdLst/>
            <a:ahLst/>
            <a:cxnLst/>
            <a:rect l="0" t="0" r="0" b="0"/>
            <a:pathLst>
              <a:path w="215559" h="67415" extrusionOk="0">
                <a:moveTo>
                  <a:pt x="215559" y="67415"/>
                </a:moveTo>
                <a:cubicBezTo>
                  <a:pt x="209609" y="66597"/>
                  <a:pt x="189749" y="66968"/>
                  <a:pt x="179856" y="62505"/>
                </a:cubicBezTo>
                <a:cubicBezTo>
                  <a:pt x="169963" y="58042"/>
                  <a:pt x="165500" y="50976"/>
                  <a:pt x="156202" y="40637"/>
                </a:cubicBezTo>
                <a:cubicBezTo>
                  <a:pt x="146904" y="30298"/>
                  <a:pt x="134780" y="3595"/>
                  <a:pt x="124069" y="471"/>
                </a:cubicBezTo>
                <a:cubicBezTo>
                  <a:pt x="113358" y="-2653"/>
                  <a:pt x="103763" y="14083"/>
                  <a:pt x="91936" y="21893"/>
                </a:cubicBezTo>
                <a:cubicBezTo>
                  <a:pt x="80109" y="29703"/>
                  <a:pt x="65903" y="41009"/>
                  <a:pt x="53109" y="47331"/>
                </a:cubicBezTo>
                <a:cubicBezTo>
                  <a:pt x="40315" y="53654"/>
                  <a:pt x="24026" y="56481"/>
                  <a:pt x="15174" y="59828"/>
                </a:cubicBezTo>
                <a:cubicBezTo>
                  <a:pt x="6323" y="63175"/>
                  <a:pt x="2529" y="66151"/>
                  <a:pt x="0" y="67415"/>
                </a:cubicBezTo>
              </a:path>
            </a:pathLst>
          </a:custGeom>
          <a:solidFill>
            <a:srgbClr val="660000"/>
          </a:solidFill>
          <a:ln>
            <a:noFill/>
          </a:ln>
        </p:spPr>
      </p:sp>
      <p:sp>
        <p:nvSpPr>
          <p:cNvPr id="1286" name="Shape 12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Probability distributions</a:t>
            </a:r>
            <a:endParaRPr/>
          </a:p>
        </p:txBody>
      </p:sp>
      <p:sp>
        <p:nvSpPr>
          <p:cNvPr id="1287" name="Shape 12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Height of adults in cm</a:t>
            </a:r>
            <a:endParaRPr/>
          </a:p>
        </p:txBody>
      </p:sp>
      <p:sp>
        <p:nvSpPr>
          <p:cNvPr id="1288" name="Shape 1288"/>
          <p:cNvSpPr txBox="1"/>
          <p:nvPr/>
        </p:nvSpPr>
        <p:spPr>
          <a:xfrm>
            <a:off x="17474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89" name="Shape 1289"/>
          <p:cNvSpPr txBox="1"/>
          <p:nvPr/>
        </p:nvSpPr>
        <p:spPr>
          <a:xfrm>
            <a:off x="2490563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90" name="Shape 1290"/>
          <p:cNvSpPr txBox="1"/>
          <p:nvPr/>
        </p:nvSpPr>
        <p:spPr>
          <a:xfrm>
            <a:off x="31952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91" name="Shape 1291"/>
          <p:cNvSpPr txBox="1"/>
          <p:nvPr/>
        </p:nvSpPr>
        <p:spPr>
          <a:xfrm>
            <a:off x="3919100" y="3765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92" name="Shape 1292"/>
          <p:cNvSpPr txBox="1"/>
          <p:nvPr/>
        </p:nvSpPr>
        <p:spPr>
          <a:xfrm>
            <a:off x="464925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190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93" name="Shape 1293"/>
          <p:cNvSpPr txBox="1"/>
          <p:nvPr/>
        </p:nvSpPr>
        <p:spPr>
          <a:xfrm>
            <a:off x="5370025" y="3765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200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94" name="Shape 1294"/>
          <p:cNvSpPr txBox="1"/>
          <p:nvPr/>
        </p:nvSpPr>
        <p:spPr>
          <a:xfrm>
            <a:off x="6090800" y="3760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210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295" name="Shape 1295"/>
          <p:cNvCxnSpPr/>
          <p:nvPr/>
        </p:nvCxnSpPr>
        <p:spPr>
          <a:xfrm rot="10800000">
            <a:off x="2044875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6" name="Shape 1296"/>
          <p:cNvCxnSpPr/>
          <p:nvPr/>
        </p:nvCxnSpPr>
        <p:spPr>
          <a:xfrm rot="10800000">
            <a:off x="277250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7" name="Shape 1297"/>
          <p:cNvCxnSpPr/>
          <p:nvPr/>
        </p:nvCxnSpPr>
        <p:spPr>
          <a:xfrm rot="10800000">
            <a:off x="34982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8" name="Shape 1298"/>
          <p:cNvCxnSpPr/>
          <p:nvPr/>
        </p:nvCxnSpPr>
        <p:spPr>
          <a:xfrm rot="10800000">
            <a:off x="42063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9" name="Shape 1299"/>
          <p:cNvCxnSpPr/>
          <p:nvPr/>
        </p:nvCxnSpPr>
        <p:spPr>
          <a:xfrm rot="10800000">
            <a:off x="4934375" y="3704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0" name="Shape 1300"/>
          <p:cNvCxnSpPr/>
          <p:nvPr/>
        </p:nvCxnSpPr>
        <p:spPr>
          <a:xfrm rot="10800000">
            <a:off x="5647425" y="3703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1" name="Shape 1301"/>
          <p:cNvCxnSpPr/>
          <p:nvPr/>
        </p:nvCxnSpPr>
        <p:spPr>
          <a:xfrm rot="10800000">
            <a:off x="6368850" y="3711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2" name="Shape 1302"/>
          <p:cNvSpPr txBox="1"/>
          <p:nvPr/>
        </p:nvSpPr>
        <p:spPr>
          <a:xfrm rot="5400000">
            <a:off x="585591" y="2465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303" name="Shape 1303"/>
          <p:cNvCxnSpPr/>
          <p:nvPr/>
        </p:nvCxnSpPr>
        <p:spPr>
          <a:xfrm rot="10800000">
            <a:off x="4518350" y="2008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4" name="Shape 1304"/>
          <p:cNvSpPr txBox="1"/>
          <p:nvPr/>
        </p:nvSpPr>
        <p:spPr>
          <a:xfrm>
            <a:off x="3176391" y="1703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common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(mode)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Shape 13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Weighing my dog</a:t>
            </a:r>
            <a:endParaRPr/>
          </a:p>
        </p:txBody>
      </p:sp>
      <p:sp>
        <p:nvSpPr>
          <p:cNvPr id="1310" name="Shape 13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53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dog is named Reign of Terror.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When we go to the veterinarian, Reign squirms on the scale. Each time we get a different weight measurement.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13.9 lb </a:t>
            </a:r>
            <a:endParaRPr/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17.5 lb</a:t>
            </a:r>
            <a:endParaRPr/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14.1 lb</a:t>
            </a:r>
            <a:endParaRPr/>
          </a:p>
        </p:txBody>
      </p:sp>
      <p:pic>
        <p:nvPicPr>
          <p:cNvPr id="1311" name="Shape 1311" descr="reign_puppy.jpg"/>
          <p:cNvPicPr preferRelativeResize="0"/>
          <p:nvPr/>
        </p:nvPicPr>
        <p:blipFill rotWithShape="1">
          <a:blip r:embed="rId3">
            <a:alphaModFix/>
          </a:blip>
          <a:srcRect l="33457" t="17074"/>
          <a:stretch/>
        </p:blipFill>
        <p:spPr>
          <a:xfrm>
            <a:off x="4255631" y="0"/>
            <a:ext cx="4888371" cy="45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Shape 13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does she weigh? </a:t>
            </a:r>
            <a:endParaRPr/>
          </a:p>
        </p:txBody>
      </p:sp>
      <p:sp>
        <p:nvSpPr>
          <p:cNvPr id="1317" name="Shape 13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the average.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mean = (13.9 + 17.5 + 14.1) / 3 = 15.2 lb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the standard deviation.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std dev = sqrt((13.9 - 15.1)^2 + (17.5 - 15.1)^2 + (14.1 - 15.1)^2) / 2 = 2.0 lb 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 the standard error.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std err = std dev / sqrt(3) = 1.16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Shape 13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does she weigh? </a:t>
            </a:r>
            <a:endParaRPr/>
          </a:p>
        </p:txBody>
      </p:sp>
      <p:sp>
        <p:nvSpPr>
          <p:cNvPr id="1323" name="Shape 13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estimate of the mean is a Normal distribution with a mean of 15.2 lb and a standard deviation of 1.2 lb. </a:t>
            </a:r>
            <a:endParaRPr/>
          </a:p>
        </p:txBody>
      </p:sp>
      <p:sp>
        <p:nvSpPr>
          <p:cNvPr id="1324" name="Shape 1324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Shape 1325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26" name="Shape 1326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27" name="Shape 1327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28" name="Shape 1328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29" name="Shape 1329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30" name="Shape 1330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31" name="Shape 1331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32" name="Shape 1332"/>
          <p:cNvSpPr/>
          <p:nvPr/>
        </p:nvSpPr>
        <p:spPr>
          <a:xfrm>
            <a:off x="2025425" y="4471325"/>
            <a:ext cx="5199300" cy="66900"/>
          </a:xfrm>
          <a:prstGeom prst="rect">
            <a:avLst/>
          </a:prstGeom>
          <a:solidFill>
            <a:srgbClr val="66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3" name="Shape 1333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4" name="Shape 1334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5" name="Shape 1335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6" name="Shape 1336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7" name="Shape 1337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8" name="Shape 1338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9" name="Shape 1339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0" name="Shape 1340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41" name="Shape 1341"/>
          <p:cNvSpPr/>
          <p:nvPr/>
        </p:nvSpPr>
        <p:spPr>
          <a:xfrm>
            <a:off x="2030625" y="2788395"/>
            <a:ext cx="519927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solidFill>
            <a:srgbClr val="660000"/>
          </a:solidFill>
          <a:ln w="9525" cap="flat" cmpd="sng">
            <a:solidFill>
              <a:srgbClr val="660000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342" name="Shape 1342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3" name="Shape 1343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4" name="Shape 1344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5" name="Shape 1345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Shape 13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351" name="Shape 1351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P(A | B)  =  P(B | A)  P(A)</a:t>
            </a:r>
            <a:endParaRPr sz="36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P(B)</a:t>
            </a:r>
            <a:endParaRPr sz="3600"/>
          </a:p>
        </p:txBody>
      </p:sp>
      <p:cxnSp>
        <p:nvCxnSpPr>
          <p:cNvPr id="1352" name="Shape 1352"/>
          <p:cNvCxnSpPr/>
          <p:nvPr/>
        </p:nvCxnSpPr>
        <p:spPr>
          <a:xfrm rot="10800000" flipH="1">
            <a:off x="4007000" y="2650225"/>
            <a:ext cx="2776800" cy="84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Shape 13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358" name="Shape 1358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P(w | m)  =  P(m | w)  P(w)</a:t>
            </a:r>
            <a:endParaRPr sz="36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P(m)</a:t>
            </a:r>
            <a:endParaRPr sz="3600"/>
          </a:p>
        </p:txBody>
      </p:sp>
      <p:cxnSp>
        <p:nvCxnSpPr>
          <p:cNvPr id="1359" name="Shape 1359"/>
          <p:cNvCxnSpPr/>
          <p:nvPr/>
        </p:nvCxnSpPr>
        <p:spPr>
          <a:xfrm rot="10800000" flipH="1">
            <a:off x="4007000" y="2650225"/>
            <a:ext cx="2776800" cy="84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Shape 13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365" name="Shape 1365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P(w | m)  =  P(m | w)  P(w)</a:t>
            </a:r>
            <a:endParaRPr sz="36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P(m)</a:t>
            </a:r>
            <a:endParaRPr sz="3600"/>
          </a:p>
        </p:txBody>
      </p:sp>
      <p:cxnSp>
        <p:nvCxnSpPr>
          <p:cNvPr id="1366" name="Shape 1366"/>
          <p:cNvCxnSpPr/>
          <p:nvPr/>
        </p:nvCxnSpPr>
        <p:spPr>
          <a:xfrm rot="10800000" flipH="1">
            <a:off x="4007000" y="2650225"/>
            <a:ext cx="2776800" cy="84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7" name="Shape 1367"/>
          <p:cNvSpPr/>
          <p:nvPr/>
        </p:nvSpPr>
        <p:spPr>
          <a:xfrm>
            <a:off x="5883100" y="1860175"/>
            <a:ext cx="1243800" cy="728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8" name="Shape 1368"/>
          <p:cNvSpPr txBox="1"/>
          <p:nvPr/>
        </p:nvSpPr>
        <p:spPr>
          <a:xfrm>
            <a:off x="5479600" y="1228675"/>
            <a:ext cx="19275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C9DAF8"/>
                </a:solidFill>
              </a:rPr>
              <a:t>prior</a:t>
            </a:r>
            <a:endParaRPr sz="3000">
              <a:solidFill>
                <a:srgbClr val="C9DAF8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Shape 13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374" name="Shape 1374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P(w | m)  =  P(m | w)  P(w)</a:t>
            </a:r>
            <a:endParaRPr sz="36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				P(m)</a:t>
            </a:r>
            <a:endParaRPr sz="3600"/>
          </a:p>
        </p:txBody>
      </p:sp>
      <p:cxnSp>
        <p:nvCxnSpPr>
          <p:cNvPr id="1375" name="Shape 1375"/>
          <p:cNvCxnSpPr/>
          <p:nvPr/>
        </p:nvCxnSpPr>
        <p:spPr>
          <a:xfrm rot="10800000" flipH="1">
            <a:off x="4007000" y="2650225"/>
            <a:ext cx="2776800" cy="84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6" name="Shape 1376"/>
          <p:cNvSpPr/>
          <p:nvPr/>
        </p:nvSpPr>
        <p:spPr>
          <a:xfrm>
            <a:off x="4018068" y="1860175"/>
            <a:ext cx="1836600" cy="728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Shape 1377"/>
          <p:cNvSpPr txBox="1"/>
          <p:nvPr/>
        </p:nvSpPr>
        <p:spPr>
          <a:xfrm>
            <a:off x="3496150" y="1228675"/>
            <a:ext cx="28464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C9DAF8"/>
                </a:solidFill>
              </a:rPr>
              <a:t>likelihood</a:t>
            </a:r>
            <a:endParaRPr sz="3000">
              <a:solidFill>
                <a:srgbClr val="C9DAF8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Shape 13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383" name="Shape 1383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P(w | m)  =  P(m | w)  P(w)</a:t>
            </a:r>
            <a:endParaRPr sz="36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				P(m)</a:t>
            </a:r>
            <a:endParaRPr sz="3600"/>
          </a:p>
        </p:txBody>
      </p:sp>
      <p:cxnSp>
        <p:nvCxnSpPr>
          <p:cNvPr id="1384" name="Shape 1384"/>
          <p:cNvCxnSpPr/>
          <p:nvPr/>
        </p:nvCxnSpPr>
        <p:spPr>
          <a:xfrm rot="10800000" flipH="1">
            <a:off x="4007000" y="2650225"/>
            <a:ext cx="2776800" cy="84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85" name="Shape 1385"/>
          <p:cNvSpPr/>
          <p:nvPr/>
        </p:nvSpPr>
        <p:spPr>
          <a:xfrm>
            <a:off x="1579668" y="1860175"/>
            <a:ext cx="1836600" cy="728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" name="Shape 1386"/>
          <p:cNvSpPr txBox="1"/>
          <p:nvPr/>
        </p:nvSpPr>
        <p:spPr>
          <a:xfrm>
            <a:off x="1057750" y="1228675"/>
            <a:ext cx="28464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C9DAF8"/>
                </a:solidFill>
              </a:rPr>
              <a:t>posterior</a:t>
            </a:r>
            <a:endParaRPr sz="3000">
              <a:solidFill>
                <a:srgbClr val="C9DAF8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numbers to our dilemma</a:t>
            </a: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4883700" y="1897550"/>
            <a:ext cx="1455300" cy="1622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6331500" y="340020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Shape 97"/>
          <p:cNvSpPr txBox="1"/>
          <p:nvPr/>
        </p:nvSpPr>
        <p:spPr>
          <a:xfrm>
            <a:off x="5544925" y="12595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men at the movies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62688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4 have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long hair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48210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96 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997500" y="2630750"/>
            <a:ext cx="1455300" cy="8892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2445300" y="2630750"/>
            <a:ext cx="1455300" cy="8892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Shape 102"/>
          <p:cNvSpPr txBox="1"/>
          <p:nvPr/>
        </p:nvSpPr>
        <p:spPr>
          <a:xfrm>
            <a:off x="1563025" y="12595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women at the movies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23826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50 have</a:t>
            </a:r>
            <a:endParaRPr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long 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04" name="Shape 104"/>
          <p:cNvSpPr txBox="1"/>
          <p:nvPr/>
        </p:nvSpPr>
        <p:spPr>
          <a:xfrm>
            <a:off x="9348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 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Shape 13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392" name="Shape 1392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P(w | m)  =  P(m | w)  P(w)</a:t>
            </a:r>
            <a:endParaRPr sz="360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P(m) 				</a:t>
            </a:r>
            <a:endParaRPr sz="3600"/>
          </a:p>
        </p:txBody>
      </p:sp>
      <p:cxnSp>
        <p:nvCxnSpPr>
          <p:cNvPr id="1393" name="Shape 1393"/>
          <p:cNvCxnSpPr>
            <a:cxnSpLocks/>
          </p:cNvCxnSpPr>
          <p:nvPr/>
        </p:nvCxnSpPr>
        <p:spPr>
          <a:xfrm flipV="1">
            <a:off x="4054500" y="2571750"/>
            <a:ext cx="2940068" cy="375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4" name="Shape 1394"/>
          <p:cNvSpPr/>
          <p:nvPr/>
        </p:nvSpPr>
        <p:spPr>
          <a:xfrm>
            <a:off x="4741374" y="2698375"/>
            <a:ext cx="1164300" cy="728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5" name="Shape 1395"/>
          <p:cNvSpPr txBox="1"/>
          <p:nvPr/>
        </p:nvSpPr>
        <p:spPr>
          <a:xfrm>
            <a:off x="3328150" y="3438475"/>
            <a:ext cx="4392600" cy="7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C9DAF8"/>
                </a:solidFill>
              </a:rPr>
              <a:t>marginal likelihood</a:t>
            </a:r>
            <a:endParaRPr sz="3000">
              <a:solidFill>
                <a:srgbClr val="C9DAF8"/>
              </a:solidFill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Shape 14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401" name="Shape 1401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P(w)  =  uniform</a:t>
            </a:r>
            <a:endParaRPr sz="36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			</a:t>
            </a:r>
            <a:endParaRPr sz="3600"/>
          </a:p>
        </p:txBody>
      </p:sp>
      <p:sp>
        <p:nvSpPr>
          <p:cNvPr id="1402" name="Shape 140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Start with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Shape 14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408" name="Shape 1408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P(w | m)  =  P(m | w)  C</a:t>
            </a:r>
            <a:r>
              <a:rPr lang="en"/>
              <a:t>1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				C</a:t>
            </a:r>
            <a:r>
              <a:rPr lang="en"/>
              <a:t>2</a:t>
            </a:r>
            <a:endParaRPr/>
          </a:p>
        </p:txBody>
      </p:sp>
      <p:cxnSp>
        <p:nvCxnSpPr>
          <p:cNvPr id="1409" name="Shape 1409"/>
          <p:cNvCxnSpPr/>
          <p:nvPr/>
        </p:nvCxnSpPr>
        <p:spPr>
          <a:xfrm rot="10800000" flipH="1">
            <a:off x="4007000" y="2650225"/>
            <a:ext cx="2776800" cy="84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Shape 14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Assumes that the mean of the weight is equally likely to be anything.</a:t>
            </a:r>
            <a:endParaRPr/>
          </a:p>
        </p:txBody>
      </p:sp>
      <p:sp>
        <p:nvSpPr>
          <p:cNvPr id="1415" name="Shape 14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416" name="Shape 1416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P(w | m)  =  P(m | w)</a:t>
            </a:r>
            <a:endParaRPr sz="360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Shape 1421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P(w = 17 | m = [13.9, 14.1, 17.5]) 	= P(m = [13.9, 14.1, 17.5] | w = 17)</a:t>
            </a:r>
            <a:endParaRPr/>
          </a:p>
        </p:txBody>
      </p:sp>
      <p:sp>
        <p:nvSpPr>
          <p:cNvPr id="1422" name="Shape 1422"/>
          <p:cNvSpPr txBox="1">
            <a:spLocks noGrp="1"/>
          </p:cNvSpPr>
          <p:nvPr>
            <p:ph type="body" idx="1"/>
          </p:nvPr>
        </p:nvSpPr>
        <p:spPr>
          <a:xfrm>
            <a:off x="2168950" y="145400"/>
            <a:ext cx="46014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</a:t>
            </a:r>
            <a:endParaRPr sz="3600"/>
          </a:p>
        </p:txBody>
      </p:sp>
      <p:sp>
        <p:nvSpPr>
          <p:cNvPr id="1423" name="Shape 1423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Shape 1424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25" name="Shape 1425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26" name="Shape 1426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27" name="Shape 1427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28" name="Shape 1428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29" name="Shape 1429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30" name="Shape 1430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431" name="Shape 1431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2" name="Shape 1432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3" name="Shape 1433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4" name="Shape 1434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5" name="Shape 1435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6" name="Shape 1436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7" name="Shape 1437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8" name="Shape 1438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439" name="Shape 1439"/>
          <p:cNvGrpSpPr/>
          <p:nvPr/>
        </p:nvGrpSpPr>
        <p:grpSpPr>
          <a:xfrm>
            <a:off x="3473225" y="2788395"/>
            <a:ext cx="5204475" cy="1749830"/>
            <a:chOff x="2025425" y="2788395"/>
            <a:chExt cx="5204475" cy="1749830"/>
          </a:xfrm>
        </p:grpSpPr>
        <p:sp>
          <p:nvSpPr>
            <p:cNvPr id="1440" name="Shape 1440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Shape 1441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442" name="Shape 1442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3" name="Shape 1443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4" name="Shape 1444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5" name="Shape 1445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Shape 1450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17 | m = [13.9, 14.1, 17.5]) 	= P(m = [13.9, 14.1, 17.5] | w = 17)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	= P(m = 13.9 | w = 17) * P(m = 14.1 | w = 17) * P(m = 17.5 | w = 17)</a:t>
            </a:r>
            <a:endParaRPr/>
          </a:p>
        </p:txBody>
      </p:sp>
      <p:sp>
        <p:nvSpPr>
          <p:cNvPr id="1451" name="Shape 1451"/>
          <p:cNvSpPr txBox="1">
            <a:spLocks noGrp="1"/>
          </p:cNvSpPr>
          <p:nvPr>
            <p:ph type="body" idx="1"/>
          </p:nvPr>
        </p:nvSpPr>
        <p:spPr>
          <a:xfrm>
            <a:off x="2168950" y="145400"/>
            <a:ext cx="46014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</a:t>
            </a:r>
            <a:endParaRPr sz="3600"/>
          </a:p>
        </p:txBody>
      </p:sp>
      <p:sp>
        <p:nvSpPr>
          <p:cNvPr id="1452" name="Shape 1452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Shape 1453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54" name="Shape 1454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55" name="Shape 1455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56" name="Shape 1456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57" name="Shape 1457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58" name="Shape 1458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59" name="Shape 1459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460" name="Shape 1460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1" name="Shape 1461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2" name="Shape 1462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3" name="Shape 1463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4" name="Shape 1464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5" name="Shape 1465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6" name="Shape 1466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7" name="Shape 1467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468" name="Shape 1468"/>
          <p:cNvGrpSpPr/>
          <p:nvPr/>
        </p:nvGrpSpPr>
        <p:grpSpPr>
          <a:xfrm>
            <a:off x="3473225" y="2788395"/>
            <a:ext cx="5204475" cy="1749830"/>
            <a:chOff x="2025425" y="2788395"/>
            <a:chExt cx="5204475" cy="1749830"/>
          </a:xfrm>
        </p:grpSpPr>
        <p:sp>
          <p:nvSpPr>
            <p:cNvPr id="1469" name="Shape 1469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471" name="Shape 1471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2" name="Shape 1472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3" name="Shape 1473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4" name="Shape 1474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75" name="Shape 1475"/>
          <p:cNvSpPr/>
          <p:nvPr/>
        </p:nvSpPr>
        <p:spPr>
          <a:xfrm>
            <a:off x="1432350" y="1524550"/>
            <a:ext cx="2209500" cy="471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Shape 1476"/>
          <p:cNvSpPr/>
          <p:nvPr/>
        </p:nvSpPr>
        <p:spPr>
          <a:xfrm>
            <a:off x="3697950" y="4258225"/>
            <a:ext cx="181200" cy="2076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Shape 1481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17 | m = [13.9, 14.1, 17.5]) 	= P(m = [13.9, 14.1, 17.5] | w = 17)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	= P(m = 13.9 | w = 17) * P(m = 14.1 | w = 17) * P(m = 17.5 | w = 17)</a:t>
            </a:r>
            <a:endParaRPr/>
          </a:p>
        </p:txBody>
      </p:sp>
      <p:sp>
        <p:nvSpPr>
          <p:cNvPr id="1482" name="Shape 1482"/>
          <p:cNvSpPr txBox="1">
            <a:spLocks noGrp="1"/>
          </p:cNvSpPr>
          <p:nvPr>
            <p:ph type="body" idx="1"/>
          </p:nvPr>
        </p:nvSpPr>
        <p:spPr>
          <a:xfrm>
            <a:off x="2168950" y="145400"/>
            <a:ext cx="46014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</a:t>
            </a:r>
            <a:endParaRPr sz="3600"/>
          </a:p>
        </p:txBody>
      </p:sp>
      <p:sp>
        <p:nvSpPr>
          <p:cNvPr id="1483" name="Shape 1483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Shape 1484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85" name="Shape 1485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86" name="Shape 1486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87" name="Shape 1487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88" name="Shape 1488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89" name="Shape 1489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490" name="Shape 1490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491" name="Shape 1491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2" name="Shape 1492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3" name="Shape 1493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4" name="Shape 1494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5" name="Shape 1495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6" name="Shape 1496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7" name="Shape 1497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8" name="Shape 1498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499" name="Shape 1499"/>
          <p:cNvGrpSpPr/>
          <p:nvPr/>
        </p:nvGrpSpPr>
        <p:grpSpPr>
          <a:xfrm>
            <a:off x="3473225" y="2788395"/>
            <a:ext cx="5204475" cy="1749830"/>
            <a:chOff x="2025425" y="2788395"/>
            <a:chExt cx="5204475" cy="1749830"/>
          </a:xfrm>
        </p:grpSpPr>
        <p:sp>
          <p:nvSpPr>
            <p:cNvPr id="1500" name="Shape 1500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Shape 1501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502" name="Shape 1502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3" name="Shape 1503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4" name="Shape 1504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5" name="Shape 1505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06" name="Shape 1506"/>
          <p:cNvSpPr/>
          <p:nvPr/>
        </p:nvSpPr>
        <p:spPr>
          <a:xfrm>
            <a:off x="3718350" y="1524550"/>
            <a:ext cx="2209500" cy="471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Shape 1507"/>
          <p:cNvSpPr/>
          <p:nvPr/>
        </p:nvSpPr>
        <p:spPr>
          <a:xfrm>
            <a:off x="3850350" y="4258225"/>
            <a:ext cx="181200" cy="2076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Shape 1512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17 | m = [13.9, 14.1, 17.5]) 	= P(m = [13.9, 14.1, 17.5] | w = 17)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	= P(m = 13.9 | w = 17) * P(m = 14.1 | w = 17) * P(m = 17.5 | w = 17)</a:t>
            </a:r>
            <a:endParaRPr/>
          </a:p>
        </p:txBody>
      </p:sp>
      <p:sp>
        <p:nvSpPr>
          <p:cNvPr id="1513" name="Shape 1513"/>
          <p:cNvSpPr txBox="1">
            <a:spLocks noGrp="1"/>
          </p:cNvSpPr>
          <p:nvPr>
            <p:ph type="body" idx="1"/>
          </p:nvPr>
        </p:nvSpPr>
        <p:spPr>
          <a:xfrm>
            <a:off x="2168950" y="145400"/>
            <a:ext cx="46014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</a:t>
            </a:r>
            <a:endParaRPr sz="3600"/>
          </a:p>
        </p:txBody>
      </p:sp>
      <p:sp>
        <p:nvSpPr>
          <p:cNvPr id="1514" name="Shape 1514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Shape 1515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16" name="Shape 1516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17" name="Shape 1517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18" name="Shape 1518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19" name="Shape 1519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20" name="Shape 1520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21" name="Shape 1521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522" name="Shape 1522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3" name="Shape 1523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4" name="Shape 1524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5" name="Shape 1525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6" name="Shape 1526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7" name="Shape 1527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8" name="Shape 1528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9" name="Shape 1529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530" name="Shape 1530"/>
          <p:cNvGrpSpPr/>
          <p:nvPr/>
        </p:nvGrpSpPr>
        <p:grpSpPr>
          <a:xfrm>
            <a:off x="3473225" y="2788395"/>
            <a:ext cx="5204475" cy="1749830"/>
            <a:chOff x="2025425" y="2788395"/>
            <a:chExt cx="5204475" cy="1749830"/>
          </a:xfrm>
        </p:grpSpPr>
        <p:sp>
          <p:nvSpPr>
            <p:cNvPr id="1531" name="Shape 1531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Shape 1532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533" name="Shape 1533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4" name="Shape 1534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5" name="Shape 1535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6" name="Shape 1536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37" name="Shape 1537"/>
          <p:cNvSpPr/>
          <p:nvPr/>
        </p:nvSpPr>
        <p:spPr>
          <a:xfrm>
            <a:off x="6004350" y="1524550"/>
            <a:ext cx="2209500" cy="4719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Shape 1538"/>
          <p:cNvSpPr/>
          <p:nvPr/>
        </p:nvSpPr>
        <p:spPr>
          <a:xfrm>
            <a:off x="6332750" y="2928625"/>
            <a:ext cx="181200" cy="2076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Shape 1543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16 | m = [13.9, 14.1, 17.5]) 	= P(m = [13.9, 14.1, 17.5] | w = 16)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	= P(m = 13.9 | w = 16) * P(m = 14.1 | w = 16) * P(m = 17.5 | w = 16)</a:t>
            </a:r>
            <a:endParaRPr/>
          </a:p>
        </p:txBody>
      </p:sp>
      <p:sp>
        <p:nvSpPr>
          <p:cNvPr id="1544" name="Shape 1544"/>
          <p:cNvSpPr txBox="1">
            <a:spLocks noGrp="1"/>
          </p:cNvSpPr>
          <p:nvPr>
            <p:ph type="body" idx="1"/>
          </p:nvPr>
        </p:nvSpPr>
        <p:spPr>
          <a:xfrm>
            <a:off x="2168950" y="145400"/>
            <a:ext cx="46014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</a:t>
            </a:r>
            <a:endParaRPr sz="3600"/>
          </a:p>
        </p:txBody>
      </p:sp>
      <p:sp>
        <p:nvSpPr>
          <p:cNvPr id="1545" name="Shape 1545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Shape 1546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47" name="Shape 1547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48" name="Shape 1548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49" name="Shape 1549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50" name="Shape 1550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51" name="Shape 1551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52" name="Shape 1552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553" name="Shape 1553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4" name="Shape 1554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5" name="Shape 1555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6" name="Shape 1556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7" name="Shape 1557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8" name="Shape 1558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9" name="Shape 1559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0" name="Shape 1560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61" name="Shape 1561"/>
          <p:cNvSpPr/>
          <p:nvPr/>
        </p:nvSpPr>
        <p:spPr>
          <a:xfrm>
            <a:off x="3402225" y="2788395"/>
            <a:ext cx="519927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660000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1562" name="Shape 1562"/>
          <p:cNvGrpSpPr/>
          <p:nvPr/>
        </p:nvGrpSpPr>
        <p:grpSpPr>
          <a:xfrm>
            <a:off x="2711225" y="2788395"/>
            <a:ext cx="5204475" cy="1749830"/>
            <a:chOff x="2025425" y="2788395"/>
            <a:chExt cx="5204475" cy="1749830"/>
          </a:xfrm>
        </p:grpSpPr>
        <p:sp>
          <p:nvSpPr>
            <p:cNvPr id="1563" name="Shape 1563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Shape 1564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565" name="Shape 1565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6" name="Shape 1566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7" name="Shape 1567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8" name="Shape 1568"/>
          <p:cNvCxnSpPr/>
          <p:nvPr/>
        </p:nvCxnSpPr>
        <p:spPr>
          <a:xfrm rot="10800000">
            <a:off x="5344175" y="2754450"/>
            <a:ext cx="669600" cy="0"/>
          </a:xfrm>
          <a:prstGeom prst="straightConnector1">
            <a:avLst/>
          </a:prstGeom>
          <a:noFill/>
          <a:ln w="28575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69" name="Shape 1569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Shape 1574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16 | m = [13.9, 14.1, 17.5]) 	= P(m = [13.9, 14.1, 17.5] | w = 16)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	= P(m = 13.9 | w = 16) * P(m = 14.1 | w = 16) * P(m = 17.5 | w = 16)</a:t>
            </a:r>
            <a:endParaRPr/>
          </a:p>
        </p:txBody>
      </p:sp>
      <p:sp>
        <p:nvSpPr>
          <p:cNvPr id="1575" name="Shape 1575"/>
          <p:cNvSpPr txBox="1">
            <a:spLocks noGrp="1"/>
          </p:cNvSpPr>
          <p:nvPr>
            <p:ph type="body" idx="1"/>
          </p:nvPr>
        </p:nvSpPr>
        <p:spPr>
          <a:xfrm>
            <a:off x="2168950" y="145400"/>
            <a:ext cx="46014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</a:t>
            </a:r>
            <a:endParaRPr sz="3600"/>
          </a:p>
        </p:txBody>
      </p:sp>
      <p:sp>
        <p:nvSpPr>
          <p:cNvPr id="1576" name="Shape 1576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Shape 1577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78" name="Shape 1578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79" name="Shape 1579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80" name="Shape 1580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81" name="Shape 1581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82" name="Shape 1582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83" name="Shape 1583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584" name="Shape 1584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5" name="Shape 1585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6" name="Shape 1586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7" name="Shape 1587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8" name="Shape 1588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9" name="Shape 1589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0" name="Shape 1590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91" name="Shape 1591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92" name="Shape 1592"/>
          <p:cNvSpPr/>
          <p:nvPr/>
        </p:nvSpPr>
        <p:spPr>
          <a:xfrm>
            <a:off x="3402225" y="2788395"/>
            <a:ext cx="519927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660000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1593" name="Shape 1593"/>
          <p:cNvGrpSpPr/>
          <p:nvPr/>
        </p:nvGrpSpPr>
        <p:grpSpPr>
          <a:xfrm>
            <a:off x="2711225" y="2788395"/>
            <a:ext cx="5204475" cy="1749830"/>
            <a:chOff x="2025425" y="2788395"/>
            <a:chExt cx="5204475" cy="1749830"/>
          </a:xfrm>
        </p:grpSpPr>
        <p:sp>
          <p:nvSpPr>
            <p:cNvPr id="1594" name="Shape 1594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Shape 1595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596" name="Shape 1596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7" name="Shape 1597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8" name="Shape 1598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9" name="Shape 1599"/>
          <p:cNvCxnSpPr/>
          <p:nvPr/>
        </p:nvCxnSpPr>
        <p:spPr>
          <a:xfrm rot="10800000">
            <a:off x="5344175" y="2754450"/>
            <a:ext cx="669600" cy="0"/>
          </a:xfrm>
          <a:prstGeom prst="straightConnector1">
            <a:avLst/>
          </a:prstGeom>
          <a:noFill/>
          <a:ln w="28575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00" name="Shape 1600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01" name="Shape 1601"/>
          <p:cNvSpPr/>
          <p:nvPr/>
        </p:nvSpPr>
        <p:spPr>
          <a:xfrm>
            <a:off x="3697950" y="3953425"/>
            <a:ext cx="181200" cy="2076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2" name="Shape 1602"/>
          <p:cNvSpPr/>
          <p:nvPr/>
        </p:nvSpPr>
        <p:spPr>
          <a:xfrm>
            <a:off x="3850350" y="3877225"/>
            <a:ext cx="181200" cy="2076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" name="Shape 1603"/>
          <p:cNvSpPr/>
          <p:nvPr/>
        </p:nvSpPr>
        <p:spPr>
          <a:xfrm>
            <a:off x="6332750" y="3745825"/>
            <a:ext cx="181200" cy="2076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A4C2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numbers to our dilemma</a:t>
            </a: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4883700" y="1897550"/>
            <a:ext cx="1455300" cy="1622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6331500" y="340020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Shape 112"/>
          <p:cNvSpPr txBox="1"/>
          <p:nvPr/>
        </p:nvSpPr>
        <p:spPr>
          <a:xfrm>
            <a:off x="62688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4 have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long hair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13" name="Shape 113"/>
          <p:cNvSpPr txBox="1"/>
          <p:nvPr/>
        </p:nvSpPr>
        <p:spPr>
          <a:xfrm>
            <a:off x="48210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96 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997500" y="2630750"/>
            <a:ext cx="1455300" cy="8892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2445300" y="2630750"/>
            <a:ext cx="1455300" cy="8892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Shape 116"/>
          <p:cNvSpPr txBox="1"/>
          <p:nvPr/>
        </p:nvSpPr>
        <p:spPr>
          <a:xfrm>
            <a:off x="23826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50 have</a:t>
            </a:r>
            <a:endParaRPr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long 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17" name="Shape 117"/>
          <p:cNvSpPr txBox="1"/>
          <p:nvPr/>
        </p:nvSpPr>
        <p:spPr>
          <a:xfrm>
            <a:off x="9348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 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387900" y="4051600"/>
            <a:ext cx="8520600" cy="8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12 times more women have long hair than men.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2366850" y="2534125"/>
            <a:ext cx="1656000" cy="1095600"/>
          </a:xfrm>
          <a:prstGeom prst="ellipse">
            <a:avLst/>
          </a:prstGeom>
          <a:noFill/>
          <a:ln w="762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6253050" y="2610325"/>
            <a:ext cx="1656000" cy="1095600"/>
          </a:xfrm>
          <a:prstGeom prst="ellipse">
            <a:avLst/>
          </a:prstGeom>
          <a:noFill/>
          <a:ln w="7620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Shape 121"/>
          <p:cNvSpPr txBox="1"/>
          <p:nvPr/>
        </p:nvSpPr>
        <p:spPr>
          <a:xfrm>
            <a:off x="5544925" y="12595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men at the movies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22" name="Shape 122"/>
          <p:cNvSpPr txBox="1"/>
          <p:nvPr/>
        </p:nvSpPr>
        <p:spPr>
          <a:xfrm>
            <a:off x="1563025" y="12595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100 women at the movies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Shape 1608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15 | m = [13.9, 14.1, 17.5]) 	= P(m = [13.9, 14.1, 17.5] | w = 15)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	= P(m = 13.9 | w = 15) * P(m = 14.1 | w = 15) * P(m = 17.5 | w = 15)</a:t>
            </a:r>
            <a:endParaRPr/>
          </a:p>
        </p:txBody>
      </p:sp>
      <p:sp>
        <p:nvSpPr>
          <p:cNvPr id="1609" name="Shape 1609"/>
          <p:cNvSpPr txBox="1">
            <a:spLocks noGrp="1"/>
          </p:cNvSpPr>
          <p:nvPr>
            <p:ph type="body" idx="1"/>
          </p:nvPr>
        </p:nvSpPr>
        <p:spPr>
          <a:xfrm>
            <a:off x="2168950" y="145400"/>
            <a:ext cx="46014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</a:t>
            </a:r>
            <a:endParaRPr sz="3600"/>
          </a:p>
        </p:txBody>
      </p:sp>
      <p:sp>
        <p:nvSpPr>
          <p:cNvPr id="1610" name="Shape 1610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Shape 1611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12" name="Shape 1612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13" name="Shape 1613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14" name="Shape 1614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15" name="Shape 1615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16" name="Shape 1616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17" name="Shape 1617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618" name="Shape 1618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9" name="Shape 1619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0" name="Shape 1620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1" name="Shape 1621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2" name="Shape 1622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3" name="Shape 1623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4" name="Shape 1624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5" name="Shape 1625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26" name="Shape 1626"/>
          <p:cNvSpPr/>
          <p:nvPr/>
        </p:nvSpPr>
        <p:spPr>
          <a:xfrm>
            <a:off x="2792625" y="2788395"/>
            <a:ext cx="519927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660000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1627" name="Shape 1627"/>
          <p:cNvGrpSpPr/>
          <p:nvPr/>
        </p:nvGrpSpPr>
        <p:grpSpPr>
          <a:xfrm>
            <a:off x="2101625" y="2788395"/>
            <a:ext cx="5204475" cy="1749830"/>
            <a:chOff x="2025425" y="2788395"/>
            <a:chExt cx="5204475" cy="1749830"/>
          </a:xfrm>
        </p:grpSpPr>
        <p:sp>
          <p:nvSpPr>
            <p:cNvPr id="1628" name="Shape 1628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Shape 1629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630" name="Shape 1630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1" name="Shape 1631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2" name="Shape 1632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3" name="Shape 1633"/>
          <p:cNvCxnSpPr/>
          <p:nvPr/>
        </p:nvCxnSpPr>
        <p:spPr>
          <a:xfrm rot="10800000">
            <a:off x="4734575" y="2754450"/>
            <a:ext cx="669600" cy="0"/>
          </a:xfrm>
          <a:prstGeom prst="straightConnector1">
            <a:avLst/>
          </a:prstGeom>
          <a:noFill/>
          <a:ln w="28575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34" name="Shape 1634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Shape 1639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= 15.2 lb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Also known as a Maximum Likelihood Estimate (MLE)</a:t>
            </a:r>
            <a:endParaRPr/>
          </a:p>
        </p:txBody>
      </p:sp>
      <p:sp>
        <p:nvSpPr>
          <p:cNvPr id="1640" name="Shape 1640"/>
          <p:cNvSpPr txBox="1">
            <a:spLocks noGrp="1"/>
          </p:cNvSpPr>
          <p:nvPr>
            <p:ph type="body" idx="1"/>
          </p:nvPr>
        </p:nvSpPr>
        <p:spPr>
          <a:xfrm>
            <a:off x="2168950" y="145400"/>
            <a:ext cx="46014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</a:t>
            </a:r>
            <a:endParaRPr sz="3600"/>
          </a:p>
        </p:txBody>
      </p:sp>
      <p:sp>
        <p:nvSpPr>
          <p:cNvPr id="1641" name="Shape 1641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Shape 1642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43" name="Shape 1643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44" name="Shape 1644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45" name="Shape 1645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46" name="Shape 1646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47" name="Shape 1647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48" name="Shape 1648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649" name="Shape 1649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0" name="Shape 1650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1" name="Shape 1651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2" name="Shape 1652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3" name="Shape 1653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4" name="Shape 1654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5" name="Shape 1655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6" name="Shape 1656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657" name="Shape 1657"/>
          <p:cNvGrpSpPr/>
          <p:nvPr/>
        </p:nvGrpSpPr>
        <p:grpSpPr>
          <a:xfrm>
            <a:off x="2177825" y="2788395"/>
            <a:ext cx="5204475" cy="1749830"/>
            <a:chOff x="2025425" y="2788395"/>
            <a:chExt cx="5204475" cy="1749830"/>
          </a:xfrm>
        </p:grpSpPr>
        <p:sp>
          <p:nvSpPr>
            <p:cNvPr id="1658" name="Shape 1658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Shape 1659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1C4587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660" name="Shape 1660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1" name="Shape 1661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2" name="Shape 1662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3" name="Shape 1663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Shape 16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would Thomas do? </a:t>
            </a:r>
            <a:endParaRPr/>
          </a:p>
        </p:txBody>
      </p:sp>
      <p:sp>
        <p:nvSpPr>
          <p:cNvPr id="1669" name="Shape 16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96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with what we know.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Reign was 14.2 lb the last time we came in.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She doesn’t seem noticeably more heavy to me.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 can start with a prior belief--a bias toward what I think the answer will be.</a:t>
            </a:r>
            <a:endParaRPr/>
          </a:p>
        </p:txBody>
      </p:sp>
      <p:pic>
        <p:nvPicPr>
          <p:cNvPr id="1670" name="Shape 1670" descr="reign_puppy.jpg"/>
          <p:cNvPicPr preferRelativeResize="0"/>
          <p:nvPr/>
        </p:nvPicPr>
        <p:blipFill rotWithShape="1">
          <a:blip r:embed="rId3">
            <a:alphaModFix/>
          </a:blip>
          <a:srcRect l="33457" t="17074"/>
          <a:stretch/>
        </p:blipFill>
        <p:spPr>
          <a:xfrm>
            <a:off x="4704525" y="0"/>
            <a:ext cx="4439475" cy="4149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Shape 16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does she weigh? </a:t>
            </a:r>
            <a:endParaRPr/>
          </a:p>
        </p:txBody>
      </p:sp>
      <p:sp>
        <p:nvSpPr>
          <p:cNvPr id="1676" name="Shape 167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prior is a normal curve with a mean at 14.2 lb and a standard error of .5 lb.</a:t>
            </a:r>
            <a:endParaRPr/>
          </a:p>
        </p:txBody>
      </p:sp>
      <p:sp>
        <p:nvSpPr>
          <p:cNvPr id="1677" name="Shape 1677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Shape 1678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79" name="Shape 1679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80" name="Shape 1680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81" name="Shape 1681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82" name="Shape 1682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83" name="Shape 1683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84" name="Shape 1684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685" name="Shape 1685"/>
          <p:cNvGrpSpPr/>
          <p:nvPr/>
        </p:nvGrpSpPr>
        <p:grpSpPr>
          <a:xfrm>
            <a:off x="2025487" y="2788432"/>
            <a:ext cx="3910122" cy="1749830"/>
            <a:chOff x="2025425" y="2788395"/>
            <a:chExt cx="5204475" cy="1749830"/>
          </a:xfrm>
        </p:grpSpPr>
        <p:sp>
          <p:nvSpPr>
            <p:cNvPr id="1686" name="Shape 1686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Shape 1687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99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688" name="Shape 1688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9" name="Shape 1689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0" name="Shape 1690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1" name="Shape 1691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2" name="Shape 1692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3" name="Shape 1693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4" name="Shape 1694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5" name="Shape 1695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696" name="Shape 1696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Shape 17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much does she weigh? </a:t>
            </a:r>
            <a:endParaRPr/>
          </a:p>
        </p:txBody>
      </p:sp>
      <p:sp>
        <p:nvSpPr>
          <p:cNvPr id="1702" name="Shape 170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prior is a normal curve with a mean at 14.2 lb and a standard error of .5 lb.</a:t>
            </a:r>
            <a:endParaRPr/>
          </a:p>
        </p:txBody>
      </p:sp>
      <p:sp>
        <p:nvSpPr>
          <p:cNvPr id="1703" name="Shape 1703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4" name="Shape 1704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05" name="Shape 1705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06" name="Shape 1706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07" name="Shape 1707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08" name="Shape 1708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09" name="Shape 1709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10" name="Shape 1710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711" name="Shape 1711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2" name="Shape 1712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3" name="Shape 1713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4" name="Shape 1714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5" name="Shape 1715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6" name="Shape 1716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7" name="Shape 1717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8" name="Shape 1718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719" name="Shape 1719"/>
          <p:cNvGrpSpPr/>
          <p:nvPr/>
        </p:nvGrpSpPr>
        <p:grpSpPr>
          <a:xfrm>
            <a:off x="2025487" y="2788432"/>
            <a:ext cx="3910122" cy="1749830"/>
            <a:chOff x="2025425" y="2788395"/>
            <a:chExt cx="5204475" cy="1749830"/>
          </a:xfrm>
        </p:grpSpPr>
        <p:sp>
          <p:nvSpPr>
            <p:cNvPr id="1720" name="Shape 1720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Shape 1721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99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722" name="Shape 1722"/>
          <p:cNvSpPr txBox="1"/>
          <p:nvPr/>
        </p:nvSpPr>
        <p:spPr>
          <a:xfrm>
            <a:off x="3252591" y="2998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P(w)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23" name="Shape 1723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Shape 17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Bayes’ Theorem</a:t>
            </a:r>
            <a:endParaRPr/>
          </a:p>
        </p:txBody>
      </p:sp>
      <p:sp>
        <p:nvSpPr>
          <p:cNvPr id="1729" name="Shape 1729"/>
          <p:cNvSpPr txBox="1">
            <a:spLocks noGrp="1"/>
          </p:cNvSpPr>
          <p:nvPr>
            <p:ph type="body" idx="1"/>
          </p:nvPr>
        </p:nvSpPr>
        <p:spPr>
          <a:xfrm>
            <a:off x="1089100" y="1076275"/>
            <a:ext cx="7895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/>
              <a:t>P(w | m)  =  P(m | w)  P(w)</a:t>
            </a:r>
            <a:endParaRPr sz="360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600"/>
              <a:t>								P(m)</a:t>
            </a:r>
            <a:endParaRPr sz="3600"/>
          </a:p>
        </p:txBody>
      </p:sp>
      <p:cxnSp>
        <p:nvCxnSpPr>
          <p:cNvPr id="1730" name="Shape 1730"/>
          <p:cNvCxnSpPr/>
          <p:nvPr/>
        </p:nvCxnSpPr>
        <p:spPr>
          <a:xfrm rot="10800000" flipH="1">
            <a:off x="4007000" y="2650225"/>
            <a:ext cx="2776800" cy="8400"/>
          </a:xfrm>
          <a:prstGeom prst="straightConnector1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31" name="Shape 17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time I don’t neglect the P(w) term. I still assume the P(m) term is constant.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Shape 1736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17 | m = [13.9, 14.1, 17.5]) 	= P(m = [13.9, 14.1, 17.5] | w = 17)</a:t>
            </a:r>
            <a:endParaRPr/>
          </a:p>
          <a:p>
            <a:pPr marL="274320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	= 	P(m = 13.9 | w = 17) *</a:t>
            </a:r>
            <a:endParaRPr/>
          </a:p>
          <a:p>
            <a:pPr marL="411480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14.1 | w = 17) * </a:t>
            </a:r>
            <a:endParaRPr/>
          </a:p>
          <a:p>
            <a:pPr marL="36576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17.5 | w = 17)</a:t>
            </a:r>
            <a:endParaRPr/>
          </a:p>
        </p:txBody>
      </p:sp>
      <p:sp>
        <p:nvSpPr>
          <p:cNvPr id="1737" name="Shape 1737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Shape 1738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39" name="Shape 1739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40" name="Shape 1740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41" name="Shape 1741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42" name="Shape 1742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43" name="Shape 1743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44" name="Shape 1744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745" name="Shape 1745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6" name="Shape 1746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7" name="Shape 1747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8" name="Shape 1748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9" name="Shape 1749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0" name="Shape 1750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1" name="Shape 1751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2" name="Shape 1752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53" name="Shape 1753"/>
          <p:cNvSpPr/>
          <p:nvPr/>
        </p:nvSpPr>
        <p:spPr>
          <a:xfrm>
            <a:off x="2029394" y="2788432"/>
            <a:ext cx="390621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sp>
      <p:grpSp>
        <p:nvGrpSpPr>
          <p:cNvPr id="1754" name="Shape 1754"/>
          <p:cNvGrpSpPr/>
          <p:nvPr/>
        </p:nvGrpSpPr>
        <p:grpSpPr>
          <a:xfrm>
            <a:off x="3473225" y="2788395"/>
            <a:ext cx="5204475" cy="1749830"/>
            <a:chOff x="2025425" y="2788395"/>
            <a:chExt cx="5204475" cy="1749830"/>
          </a:xfrm>
        </p:grpSpPr>
        <p:sp>
          <p:nvSpPr>
            <p:cNvPr id="1755" name="Shape 1755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Shape 1756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757" name="Shape 1757"/>
          <p:cNvSpPr txBox="1"/>
          <p:nvPr/>
        </p:nvSpPr>
        <p:spPr>
          <a:xfrm>
            <a:off x="2109591" y="3379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P(w)</a:t>
            </a:r>
            <a:endParaRPr b="1">
              <a:solidFill>
                <a:srgbClr val="660000"/>
              </a:solidFill>
            </a:endParaRPr>
          </a:p>
        </p:txBody>
      </p:sp>
      <p:cxnSp>
        <p:nvCxnSpPr>
          <p:cNvPr id="1758" name="Shape 1758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9" name="Shape 1759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0" name="Shape 1760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61" name="Shape 1761"/>
          <p:cNvSpPr txBox="1">
            <a:spLocks noGrp="1"/>
          </p:cNvSpPr>
          <p:nvPr>
            <p:ph type="body" idx="1"/>
          </p:nvPr>
        </p:nvSpPr>
        <p:spPr>
          <a:xfrm>
            <a:off x="1562025" y="145400"/>
            <a:ext cx="61029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 * P(w)</a:t>
            </a:r>
            <a:endParaRPr sz="3600"/>
          </a:p>
        </p:txBody>
      </p:sp>
      <p:sp>
        <p:nvSpPr>
          <p:cNvPr id="1762" name="Shape 1762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Shape 1767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17 | m = [13.9, 14.1, 17.5]) 	= P(m = [13.9, 14.1, 17.5] | w = 17) * P(w=17)</a:t>
            </a:r>
            <a:endParaRPr/>
          </a:p>
          <a:p>
            <a:pPr marL="274320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	= 	P(m = 13.9 | w = 17) * P(w=17) *</a:t>
            </a:r>
            <a:endParaRPr/>
          </a:p>
          <a:p>
            <a:pPr marL="41148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14.1 | w = 17) * P(w=17) * </a:t>
            </a:r>
            <a:endParaRPr/>
          </a:p>
          <a:p>
            <a:pPr marL="36576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17.5 | w = 17) * P(w=17)</a:t>
            </a:r>
            <a:endParaRPr/>
          </a:p>
        </p:txBody>
      </p:sp>
      <p:sp>
        <p:nvSpPr>
          <p:cNvPr id="1768" name="Shape 1768"/>
          <p:cNvSpPr txBox="1">
            <a:spLocks noGrp="1"/>
          </p:cNvSpPr>
          <p:nvPr>
            <p:ph type="body" idx="1"/>
          </p:nvPr>
        </p:nvSpPr>
        <p:spPr>
          <a:xfrm>
            <a:off x="1562025" y="145400"/>
            <a:ext cx="61029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 * P(w)</a:t>
            </a:r>
            <a:endParaRPr sz="3600"/>
          </a:p>
        </p:txBody>
      </p:sp>
      <p:sp>
        <p:nvSpPr>
          <p:cNvPr id="1769" name="Shape 1769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Shape 1770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71" name="Shape 1771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72" name="Shape 1772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73" name="Shape 1773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74" name="Shape 1774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75" name="Shape 1775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76" name="Shape 1776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777" name="Shape 1777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8" name="Shape 1778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9" name="Shape 1779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0" name="Shape 1780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1" name="Shape 1781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2" name="Shape 1782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3" name="Shape 1783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4" name="Shape 1784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785" name="Shape 1785"/>
          <p:cNvSpPr/>
          <p:nvPr/>
        </p:nvSpPr>
        <p:spPr>
          <a:xfrm>
            <a:off x="2029394" y="2788432"/>
            <a:ext cx="390621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sp>
      <p:sp>
        <p:nvSpPr>
          <p:cNvPr id="1786" name="Shape 1786"/>
          <p:cNvSpPr txBox="1"/>
          <p:nvPr/>
        </p:nvSpPr>
        <p:spPr>
          <a:xfrm>
            <a:off x="2109591" y="3379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P(w)</a:t>
            </a:r>
            <a:endParaRPr b="1">
              <a:solidFill>
                <a:srgbClr val="660000"/>
              </a:solidFill>
            </a:endParaRPr>
          </a:p>
        </p:txBody>
      </p:sp>
      <p:grpSp>
        <p:nvGrpSpPr>
          <p:cNvPr id="1787" name="Shape 1787"/>
          <p:cNvGrpSpPr/>
          <p:nvPr/>
        </p:nvGrpSpPr>
        <p:grpSpPr>
          <a:xfrm>
            <a:off x="3473225" y="4451829"/>
            <a:ext cx="5204475" cy="86617"/>
            <a:chOff x="2025425" y="2788395"/>
            <a:chExt cx="5204475" cy="1749830"/>
          </a:xfrm>
        </p:grpSpPr>
        <p:sp>
          <p:nvSpPr>
            <p:cNvPr id="1788" name="Shape 1788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Shape 1789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790" name="Shape 1790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91" name="Shape 1791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92" name="Shape 1792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3" name="Shape 1793"/>
          <p:cNvSpPr/>
          <p:nvPr/>
        </p:nvSpPr>
        <p:spPr>
          <a:xfrm>
            <a:off x="3478425" y="2788395"/>
            <a:ext cx="519927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660000"/>
            </a:solidFill>
            <a:prstDash val="dash"/>
            <a:round/>
            <a:headEnd type="none" w="med" len="med"/>
            <a:tailEnd type="none" w="med" len="med"/>
          </a:ln>
        </p:spPr>
      </p:sp>
      <p:cxnSp>
        <p:nvCxnSpPr>
          <p:cNvPr id="1794" name="Shape 1794"/>
          <p:cNvCxnSpPr/>
          <p:nvPr/>
        </p:nvCxnSpPr>
        <p:spPr>
          <a:xfrm>
            <a:off x="6030500" y="2789325"/>
            <a:ext cx="0" cy="1656900"/>
          </a:xfrm>
          <a:prstGeom prst="straightConnector1">
            <a:avLst/>
          </a:prstGeom>
          <a:noFill/>
          <a:ln w="28575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5" name="Shape 1795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Shape 1800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17 | m = [13.9, 14.1, 17.5]) 	= P(m = [13.9, 14.1, 17.5] | w = 17) * P(w=17)</a:t>
            </a:r>
            <a:endParaRPr/>
          </a:p>
          <a:p>
            <a:pPr marL="274320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	= 	P(m = 13.9 | w = 17) * P(w=17) *</a:t>
            </a:r>
            <a:endParaRPr/>
          </a:p>
          <a:p>
            <a:pPr marL="41148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14.1 | w = 17) * P(w=17) * </a:t>
            </a:r>
            <a:endParaRPr/>
          </a:p>
          <a:p>
            <a:pPr marL="36576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17.5 | w = 17) * P(w=17)</a:t>
            </a:r>
            <a:endParaRPr/>
          </a:p>
        </p:txBody>
      </p:sp>
      <p:sp>
        <p:nvSpPr>
          <p:cNvPr id="1801" name="Shape 1801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2" name="Shape 1802"/>
          <p:cNvGrpSpPr/>
          <p:nvPr/>
        </p:nvGrpSpPr>
        <p:grpSpPr>
          <a:xfrm>
            <a:off x="3473225" y="4451829"/>
            <a:ext cx="5204475" cy="86617"/>
            <a:chOff x="2025425" y="2788395"/>
            <a:chExt cx="5204475" cy="1749830"/>
          </a:xfrm>
        </p:grpSpPr>
        <p:sp>
          <p:nvSpPr>
            <p:cNvPr id="1803" name="Shape 1803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Shape 1804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805" name="Shape 1805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06" name="Shape 1806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07" name="Shape 1807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08" name="Shape 1808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09" name="Shape 1809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10" name="Shape 1810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11" name="Shape 1811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812" name="Shape 1812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3" name="Shape 1813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4" name="Shape 1814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5" name="Shape 1815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6" name="Shape 1816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7" name="Shape 1817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8" name="Shape 1818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19" name="Shape 1819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20" name="Shape 1820"/>
          <p:cNvSpPr/>
          <p:nvPr/>
        </p:nvSpPr>
        <p:spPr>
          <a:xfrm>
            <a:off x="2029394" y="2788432"/>
            <a:ext cx="390621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sp>
      <p:sp>
        <p:nvSpPr>
          <p:cNvPr id="1821" name="Shape 1821"/>
          <p:cNvSpPr txBox="1"/>
          <p:nvPr/>
        </p:nvSpPr>
        <p:spPr>
          <a:xfrm>
            <a:off x="2109591" y="3379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P(w)</a:t>
            </a:r>
            <a:endParaRPr b="1">
              <a:solidFill>
                <a:srgbClr val="660000"/>
              </a:solidFill>
            </a:endParaRPr>
          </a:p>
        </p:txBody>
      </p:sp>
      <p:cxnSp>
        <p:nvCxnSpPr>
          <p:cNvPr id="1822" name="Shape 1822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3" name="Shape 1823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4" name="Shape 1824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5" name="Shape 1825"/>
          <p:cNvSpPr txBox="1"/>
          <p:nvPr/>
        </p:nvSpPr>
        <p:spPr>
          <a:xfrm>
            <a:off x="6148191" y="4141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P(m | w)</a:t>
            </a:r>
            <a:endParaRPr b="1">
              <a:solidFill>
                <a:srgbClr val="660000"/>
              </a:solidFill>
            </a:endParaRPr>
          </a:p>
        </p:txBody>
      </p:sp>
      <p:sp>
        <p:nvSpPr>
          <p:cNvPr id="1826" name="Shape 1826"/>
          <p:cNvSpPr txBox="1">
            <a:spLocks noGrp="1"/>
          </p:cNvSpPr>
          <p:nvPr>
            <p:ph type="body" idx="1"/>
          </p:nvPr>
        </p:nvSpPr>
        <p:spPr>
          <a:xfrm>
            <a:off x="1562025" y="145400"/>
            <a:ext cx="61029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 * P(w)</a:t>
            </a:r>
            <a:endParaRPr sz="3600"/>
          </a:p>
        </p:txBody>
      </p:sp>
      <p:sp>
        <p:nvSpPr>
          <p:cNvPr id="1827" name="Shape 1827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Shape 1832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16 | m = [13.9, 14.1, 17.5]) 	= P(m = [13.9, 14.1, 17.5] | w = 16) * P(w=16)</a:t>
            </a:r>
            <a:endParaRPr/>
          </a:p>
          <a:p>
            <a:pPr marL="274320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	= 	P(m = 13.9 | w = 16) * P(w=16) *</a:t>
            </a:r>
            <a:endParaRPr/>
          </a:p>
          <a:p>
            <a:pPr marL="41148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14.1 | w = 16) * P(w=16) * </a:t>
            </a:r>
            <a:endParaRPr/>
          </a:p>
          <a:p>
            <a:pPr marL="36576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17.5 | w = 16) * P(w=16)</a:t>
            </a:r>
            <a:endParaRPr/>
          </a:p>
        </p:txBody>
      </p:sp>
      <p:sp>
        <p:nvSpPr>
          <p:cNvPr id="1833" name="Shape 1833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4" name="Shape 1834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35" name="Shape 1835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36" name="Shape 1836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37" name="Shape 1837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38" name="Shape 1838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39" name="Shape 1839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40" name="Shape 1840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841" name="Shape 1841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42" name="Shape 1842"/>
          <p:cNvGrpSpPr/>
          <p:nvPr/>
        </p:nvGrpSpPr>
        <p:grpSpPr>
          <a:xfrm>
            <a:off x="2787425" y="4273310"/>
            <a:ext cx="5204475" cy="265274"/>
            <a:chOff x="2025425" y="2788395"/>
            <a:chExt cx="5204475" cy="1749830"/>
          </a:xfrm>
        </p:grpSpPr>
        <p:sp>
          <p:nvSpPr>
            <p:cNvPr id="1843" name="Shape 1843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Shape 1844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845" name="Shape 1845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6" name="Shape 1846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7" name="Shape 1847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8" name="Shape 1848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9" name="Shape 1849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0" name="Shape 1850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1" name="Shape 1851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52" name="Shape 1852"/>
          <p:cNvSpPr/>
          <p:nvPr/>
        </p:nvSpPr>
        <p:spPr>
          <a:xfrm>
            <a:off x="2029394" y="2788432"/>
            <a:ext cx="390621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sp>
      <p:sp>
        <p:nvSpPr>
          <p:cNvPr id="1853" name="Shape 1853"/>
          <p:cNvSpPr txBox="1"/>
          <p:nvPr/>
        </p:nvSpPr>
        <p:spPr>
          <a:xfrm>
            <a:off x="2109591" y="3379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P(w)</a:t>
            </a:r>
            <a:endParaRPr b="1">
              <a:solidFill>
                <a:srgbClr val="660000"/>
              </a:solidFill>
            </a:endParaRPr>
          </a:p>
        </p:txBody>
      </p:sp>
      <p:cxnSp>
        <p:nvCxnSpPr>
          <p:cNvPr id="1854" name="Shape 1854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5" name="Shape 1855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6" name="Shape 1856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7" name="Shape 1857"/>
          <p:cNvCxnSpPr/>
          <p:nvPr/>
        </p:nvCxnSpPr>
        <p:spPr>
          <a:xfrm rot="10800000">
            <a:off x="5420375" y="4202250"/>
            <a:ext cx="669600" cy="0"/>
          </a:xfrm>
          <a:prstGeom prst="straightConnector1">
            <a:avLst/>
          </a:prstGeom>
          <a:noFill/>
          <a:ln w="28575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58" name="Shape 1858"/>
          <p:cNvSpPr txBox="1"/>
          <p:nvPr/>
        </p:nvSpPr>
        <p:spPr>
          <a:xfrm>
            <a:off x="6148191" y="4141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P(m | w)</a:t>
            </a:r>
            <a:endParaRPr b="1">
              <a:solidFill>
                <a:srgbClr val="660000"/>
              </a:solidFill>
            </a:endParaRPr>
          </a:p>
        </p:txBody>
      </p:sp>
      <p:sp>
        <p:nvSpPr>
          <p:cNvPr id="1859" name="Shape 1859"/>
          <p:cNvSpPr txBox="1">
            <a:spLocks noGrp="1"/>
          </p:cNvSpPr>
          <p:nvPr>
            <p:ph type="body" idx="1"/>
          </p:nvPr>
        </p:nvSpPr>
        <p:spPr>
          <a:xfrm>
            <a:off x="1562025" y="145400"/>
            <a:ext cx="61029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 * P(w)</a:t>
            </a:r>
            <a:endParaRPr sz="3600"/>
          </a:p>
        </p:txBody>
      </p:sp>
      <p:sp>
        <p:nvSpPr>
          <p:cNvPr id="1860" name="Shape 1860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numbers to our dilemma</a:t>
            </a: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4883700" y="1897550"/>
            <a:ext cx="1455300" cy="1622400"/>
          </a:xfrm>
          <a:prstGeom prst="rect">
            <a:avLst/>
          </a:prstGeom>
          <a:solidFill>
            <a:srgbClr val="F1C232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6331500" y="3400200"/>
            <a:ext cx="1455300" cy="1200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Shape 130"/>
          <p:cNvSpPr txBox="1"/>
          <p:nvPr/>
        </p:nvSpPr>
        <p:spPr>
          <a:xfrm>
            <a:off x="5544925" y="1183375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98 men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in line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62688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4 have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long hair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48210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94 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hair</a:t>
            </a: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997500" y="3445725"/>
            <a:ext cx="1455300" cy="74100"/>
          </a:xfrm>
          <a:prstGeom prst="rect">
            <a:avLst/>
          </a:prstGeom>
          <a:solidFill>
            <a:srgbClr val="93C47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2445300" y="3445725"/>
            <a:ext cx="1455300" cy="74100"/>
          </a:xfrm>
          <a:prstGeom prst="rect">
            <a:avLst/>
          </a:prstGeom>
          <a:solidFill>
            <a:srgbClr val="38761D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Shape 135"/>
          <p:cNvSpPr txBox="1"/>
          <p:nvPr/>
        </p:nvSpPr>
        <p:spPr>
          <a:xfrm>
            <a:off x="1563025" y="1183375"/>
            <a:ext cx="172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Out of 2 women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in line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36" name="Shape 136"/>
          <p:cNvSpPr txBox="1"/>
          <p:nvPr/>
        </p:nvSpPr>
        <p:spPr>
          <a:xfrm>
            <a:off x="23826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1 has</a:t>
            </a:r>
            <a:endParaRPr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long hair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934800" y="2748150"/>
            <a:ext cx="15807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 has</a:t>
            </a:r>
            <a:endParaRPr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short hair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87900" y="4051600"/>
            <a:ext cx="8520600" cy="8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there are 98 men and 2 women in line for the men’s restroom.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Shape 1865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15 | m = [13.9, 14.1, 17.5]) 	= P(m = [13.9, 14.1, 17.5] | w = 15) * P(w=15)</a:t>
            </a:r>
            <a:endParaRPr/>
          </a:p>
          <a:p>
            <a:pPr marL="274320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	= 	P(m = 13.9 | w = 15) * P(w=15) *</a:t>
            </a:r>
            <a:endParaRPr/>
          </a:p>
          <a:p>
            <a:pPr marL="41148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14.1 | w = 15) * P(w=15) * </a:t>
            </a:r>
            <a:endParaRPr/>
          </a:p>
          <a:p>
            <a:pPr marL="36576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17.5 | w = 15) * P(w=15)</a:t>
            </a:r>
            <a:endParaRPr/>
          </a:p>
        </p:txBody>
      </p:sp>
      <p:sp>
        <p:nvSpPr>
          <p:cNvPr id="1866" name="Shape 1866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Shape 1867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68" name="Shape 1868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69" name="Shape 1869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70" name="Shape 1870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71" name="Shape 1871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72" name="Shape 1872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73" name="Shape 1873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874" name="Shape 1874"/>
          <p:cNvGrpSpPr/>
          <p:nvPr/>
        </p:nvGrpSpPr>
        <p:grpSpPr>
          <a:xfrm>
            <a:off x="2025425" y="3547989"/>
            <a:ext cx="5204475" cy="990579"/>
            <a:chOff x="2025425" y="2788395"/>
            <a:chExt cx="5204475" cy="1749830"/>
          </a:xfrm>
        </p:grpSpPr>
        <p:sp>
          <p:nvSpPr>
            <p:cNvPr id="1875" name="Shape 1875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Shape 1876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1877" name="Shape 1877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8" name="Shape 1878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9" name="Shape 1879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0" name="Shape 1880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1" name="Shape 1881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2" name="Shape 1882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3" name="Shape 1883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4" name="Shape 1884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885" name="Shape 1885"/>
          <p:cNvSpPr/>
          <p:nvPr/>
        </p:nvSpPr>
        <p:spPr>
          <a:xfrm>
            <a:off x="2029394" y="2788432"/>
            <a:ext cx="390621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sp>
      <p:sp>
        <p:nvSpPr>
          <p:cNvPr id="1886" name="Shape 1886"/>
          <p:cNvSpPr txBox="1"/>
          <p:nvPr/>
        </p:nvSpPr>
        <p:spPr>
          <a:xfrm>
            <a:off x="2109591" y="3379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P(w)</a:t>
            </a:r>
            <a:endParaRPr b="1">
              <a:solidFill>
                <a:srgbClr val="660000"/>
              </a:solidFill>
            </a:endParaRPr>
          </a:p>
        </p:txBody>
      </p:sp>
      <p:cxnSp>
        <p:nvCxnSpPr>
          <p:cNvPr id="1887" name="Shape 1887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8" name="Shape 1888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9" name="Shape 1889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0" name="Shape 1890"/>
          <p:cNvCxnSpPr/>
          <p:nvPr/>
        </p:nvCxnSpPr>
        <p:spPr>
          <a:xfrm rot="10800000">
            <a:off x="4658375" y="3516450"/>
            <a:ext cx="669600" cy="0"/>
          </a:xfrm>
          <a:prstGeom prst="straightConnector1">
            <a:avLst/>
          </a:prstGeom>
          <a:noFill/>
          <a:ln w="28575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91" name="Shape 1891"/>
          <p:cNvSpPr txBox="1"/>
          <p:nvPr/>
        </p:nvSpPr>
        <p:spPr>
          <a:xfrm>
            <a:off x="5199816" y="369300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P(m | w)</a:t>
            </a:r>
            <a:endParaRPr b="1">
              <a:solidFill>
                <a:srgbClr val="660000"/>
              </a:solidFill>
            </a:endParaRPr>
          </a:p>
        </p:txBody>
      </p:sp>
      <p:sp>
        <p:nvSpPr>
          <p:cNvPr id="1892" name="Shape 1892"/>
          <p:cNvSpPr txBox="1">
            <a:spLocks noGrp="1"/>
          </p:cNvSpPr>
          <p:nvPr>
            <p:ph type="body" idx="1"/>
          </p:nvPr>
        </p:nvSpPr>
        <p:spPr>
          <a:xfrm>
            <a:off x="1562025" y="145400"/>
            <a:ext cx="61029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 * P(w)</a:t>
            </a:r>
            <a:endParaRPr sz="3600"/>
          </a:p>
        </p:txBody>
      </p:sp>
      <p:sp>
        <p:nvSpPr>
          <p:cNvPr id="1893" name="Shape 1893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Shape 1898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P(w = 14 | m = [13.9, 14.1, 17.5]) 	= P(m = [13.9, 14.1, 17.5] | w = 14) * P(w=14)</a:t>
            </a:r>
            <a:endParaRPr/>
          </a:p>
          <a:p>
            <a:pPr marL="274320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	= 	P(m = 13.9 | w = 14) * P(w=14) *</a:t>
            </a:r>
            <a:endParaRPr/>
          </a:p>
          <a:p>
            <a:pPr marL="41148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14.1 | w = 14) * P(w=14) * </a:t>
            </a:r>
            <a:endParaRPr/>
          </a:p>
          <a:p>
            <a:pPr marL="365760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P(m = 17.5 | w = 14) * P(w=14)</a:t>
            </a:r>
            <a:endParaRPr/>
          </a:p>
        </p:txBody>
      </p:sp>
      <p:sp>
        <p:nvSpPr>
          <p:cNvPr id="1899" name="Shape 1899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0" name="Shape 1900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01" name="Shape 1901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02" name="Shape 1902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03" name="Shape 1903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04" name="Shape 1904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05" name="Shape 1905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906" name="Shape 1906"/>
          <p:cNvGrpSpPr/>
          <p:nvPr/>
        </p:nvGrpSpPr>
        <p:grpSpPr>
          <a:xfrm>
            <a:off x="1339625" y="2803015"/>
            <a:ext cx="5204475" cy="1735481"/>
            <a:chOff x="2025425" y="2788395"/>
            <a:chExt cx="5204475" cy="1749830"/>
          </a:xfrm>
        </p:grpSpPr>
        <p:sp>
          <p:nvSpPr>
            <p:cNvPr id="1907" name="Shape 1907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66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Shape 1908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660000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909" name="Shape 1909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910" name="Shape 1910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1" name="Shape 1911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2" name="Shape 1912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3" name="Shape 1913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4" name="Shape 1914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5" name="Shape 1915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6" name="Shape 1916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7" name="Shape 1917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18" name="Shape 1918"/>
          <p:cNvSpPr/>
          <p:nvPr/>
        </p:nvSpPr>
        <p:spPr>
          <a:xfrm>
            <a:off x="2029394" y="2788432"/>
            <a:ext cx="390621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sp>
      <p:sp>
        <p:nvSpPr>
          <p:cNvPr id="1919" name="Shape 1919"/>
          <p:cNvSpPr txBox="1"/>
          <p:nvPr/>
        </p:nvSpPr>
        <p:spPr>
          <a:xfrm>
            <a:off x="2680516" y="3608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P(w)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920" name="Shape 1920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1" name="Shape 1921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2" name="Shape 1922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3" name="Shape 1923"/>
          <p:cNvCxnSpPr/>
          <p:nvPr/>
        </p:nvCxnSpPr>
        <p:spPr>
          <a:xfrm rot="10800000">
            <a:off x="3972575" y="2754450"/>
            <a:ext cx="669600" cy="0"/>
          </a:xfrm>
          <a:prstGeom prst="straightConnector1">
            <a:avLst/>
          </a:prstGeom>
          <a:noFill/>
          <a:ln w="28575" cap="flat" cmpd="sng">
            <a:solidFill>
              <a:srgbClr val="66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24" name="Shape 1924"/>
          <p:cNvSpPr txBox="1"/>
          <p:nvPr/>
        </p:nvSpPr>
        <p:spPr>
          <a:xfrm>
            <a:off x="2065166" y="30793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P(m | w)</a:t>
            </a:r>
            <a:endParaRPr b="1">
              <a:solidFill>
                <a:srgbClr val="660000"/>
              </a:solidFill>
            </a:endParaRPr>
          </a:p>
        </p:txBody>
      </p:sp>
      <p:sp>
        <p:nvSpPr>
          <p:cNvPr id="1925" name="Shape 1925"/>
          <p:cNvSpPr txBox="1">
            <a:spLocks noGrp="1"/>
          </p:cNvSpPr>
          <p:nvPr>
            <p:ph type="body" idx="1"/>
          </p:nvPr>
        </p:nvSpPr>
        <p:spPr>
          <a:xfrm>
            <a:off x="1562025" y="145400"/>
            <a:ext cx="61029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 * P(w)</a:t>
            </a:r>
            <a:endParaRPr sz="3600"/>
          </a:p>
        </p:txBody>
      </p:sp>
      <p:sp>
        <p:nvSpPr>
          <p:cNvPr id="1926" name="Shape 1926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Shape 1931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new estimate of Reign’s weight, P(w | m), is a normal distribution with a mean at about 14.1 lb and a std err of .4 lb. 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Also known as Maximum A Posteriori (MAP). </a:t>
            </a:r>
            <a:endParaRPr/>
          </a:p>
        </p:txBody>
      </p:sp>
      <p:sp>
        <p:nvSpPr>
          <p:cNvPr id="1932" name="Shape 1932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Shape 1933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34" name="Shape 1934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35" name="Shape 1935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36" name="Shape 1936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37" name="Shape 1937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38" name="Shape 1938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1939" name="Shape 1939"/>
          <p:cNvGrpSpPr/>
          <p:nvPr/>
        </p:nvGrpSpPr>
        <p:grpSpPr>
          <a:xfrm>
            <a:off x="2456353" y="2599681"/>
            <a:ext cx="3010789" cy="1939161"/>
            <a:chOff x="2025425" y="2788395"/>
            <a:chExt cx="5204475" cy="1749830"/>
          </a:xfrm>
        </p:grpSpPr>
        <p:sp>
          <p:nvSpPr>
            <p:cNvPr id="1940" name="Shape 1940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Shape 1941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1C4587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942" name="Shape 1942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43" name="Shape 1943"/>
          <p:cNvSpPr/>
          <p:nvPr/>
        </p:nvSpPr>
        <p:spPr>
          <a:xfrm>
            <a:off x="2029394" y="2788432"/>
            <a:ext cx="3906215" cy="1696825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28575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sp>
      <p:cxnSp>
        <p:nvCxnSpPr>
          <p:cNvPr id="1944" name="Shape 1944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5" name="Shape 1945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6" name="Shape 1946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7" name="Shape 1947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8" name="Shape 1948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9" name="Shape 1949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0" name="Shape 1950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1" name="Shape 1951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52" name="Shape 1952"/>
          <p:cNvSpPr txBox="1"/>
          <p:nvPr/>
        </p:nvSpPr>
        <p:spPr>
          <a:xfrm>
            <a:off x="1918516" y="37606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0000"/>
                </a:solidFill>
              </a:rPr>
              <a:t>P(w)</a:t>
            </a:r>
            <a:endParaRPr b="1">
              <a:solidFill>
                <a:srgbClr val="660000"/>
              </a:solidFill>
            </a:endParaRPr>
          </a:p>
        </p:txBody>
      </p:sp>
      <p:cxnSp>
        <p:nvCxnSpPr>
          <p:cNvPr id="1953" name="Shape 1953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4" name="Shape 1954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5" name="Shape 1955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6" name="Shape 1956"/>
          <p:cNvSpPr txBox="1"/>
          <p:nvPr/>
        </p:nvSpPr>
        <p:spPr>
          <a:xfrm>
            <a:off x="3589166" y="36889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P(w|m)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957" name="Shape 1957"/>
          <p:cNvSpPr txBox="1">
            <a:spLocks noGrp="1"/>
          </p:cNvSpPr>
          <p:nvPr>
            <p:ph type="body" idx="1"/>
          </p:nvPr>
        </p:nvSpPr>
        <p:spPr>
          <a:xfrm>
            <a:off x="1562025" y="145400"/>
            <a:ext cx="61029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P(w | m)  =  P(m | w) * P(w)</a:t>
            </a:r>
            <a:endParaRPr sz="3600"/>
          </a:p>
        </p:txBody>
      </p:sp>
      <p:sp>
        <p:nvSpPr>
          <p:cNvPr id="1958" name="Shape 1958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Shape 1963"/>
          <p:cNvSpPr txBox="1">
            <a:spLocks noGrp="1"/>
          </p:cNvSpPr>
          <p:nvPr>
            <p:ph type="body" idx="1"/>
          </p:nvPr>
        </p:nvSpPr>
        <p:spPr>
          <a:xfrm>
            <a:off x="311700" y="1008200"/>
            <a:ext cx="85206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Bayesian estimate ignores 17.5 lb like an outlier.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distribution is narrower. Confidence is greater. 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answer is probably much closer to correct.</a:t>
            </a:r>
            <a:endParaRPr/>
          </a:p>
        </p:txBody>
      </p:sp>
      <p:sp>
        <p:nvSpPr>
          <p:cNvPr id="1964" name="Shape 1964"/>
          <p:cNvSpPr/>
          <p:nvPr/>
        </p:nvSpPr>
        <p:spPr>
          <a:xfrm>
            <a:off x="1988975" y="2493825"/>
            <a:ext cx="5250000" cy="2076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Shape 1965"/>
          <p:cNvSpPr txBox="1"/>
          <p:nvPr/>
        </p:nvSpPr>
        <p:spPr>
          <a:xfrm>
            <a:off x="21284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12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66" name="Shape 1966"/>
          <p:cNvSpPr txBox="1"/>
          <p:nvPr/>
        </p:nvSpPr>
        <p:spPr>
          <a:xfrm>
            <a:off x="2871563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13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67" name="Shape 1967"/>
          <p:cNvSpPr txBox="1"/>
          <p:nvPr/>
        </p:nvSpPr>
        <p:spPr>
          <a:xfrm>
            <a:off x="35762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14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68" name="Shape 1968"/>
          <p:cNvSpPr txBox="1"/>
          <p:nvPr/>
        </p:nvSpPr>
        <p:spPr>
          <a:xfrm>
            <a:off x="4300100" y="452783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15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69" name="Shape 1969"/>
          <p:cNvSpPr txBox="1"/>
          <p:nvPr/>
        </p:nvSpPr>
        <p:spPr>
          <a:xfrm>
            <a:off x="503025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70" name="Shape 1970"/>
          <p:cNvSpPr txBox="1"/>
          <p:nvPr/>
        </p:nvSpPr>
        <p:spPr>
          <a:xfrm>
            <a:off x="5751025" y="4527888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17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971" name="Shape 1971"/>
          <p:cNvSpPr/>
          <p:nvPr/>
        </p:nvSpPr>
        <p:spPr>
          <a:xfrm>
            <a:off x="2183025" y="3324949"/>
            <a:ext cx="5199275" cy="1160289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noFill/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72" name="Shape 1972"/>
          <p:cNvSpPr/>
          <p:nvPr/>
        </p:nvSpPr>
        <p:spPr>
          <a:xfrm>
            <a:off x="2183025" y="3324874"/>
            <a:ext cx="5199275" cy="1160289"/>
          </a:xfrm>
          <a:custGeom>
            <a:avLst/>
            <a:gdLst/>
            <a:ahLst/>
            <a:cxnLst/>
            <a:rect l="0" t="0" r="0" b="0"/>
            <a:pathLst>
              <a:path w="207971" h="67873" extrusionOk="0">
                <a:moveTo>
                  <a:pt x="0" y="67427"/>
                </a:moveTo>
                <a:cubicBezTo>
                  <a:pt x="7587" y="64452"/>
                  <a:pt x="28489" y="60807"/>
                  <a:pt x="45522" y="49575"/>
                </a:cubicBezTo>
                <a:cubicBezTo>
                  <a:pt x="62555" y="38343"/>
                  <a:pt x="83158" y="-558"/>
                  <a:pt x="102200" y="37"/>
                </a:cubicBezTo>
                <a:cubicBezTo>
                  <a:pt x="121242" y="632"/>
                  <a:pt x="142144" y="41839"/>
                  <a:pt x="159772" y="53145"/>
                </a:cubicBezTo>
                <a:cubicBezTo>
                  <a:pt x="177401" y="64451"/>
                  <a:pt x="199938" y="65418"/>
                  <a:pt x="207971" y="67873"/>
                </a:cubicBezTo>
              </a:path>
            </a:pathLst>
          </a:custGeom>
          <a:solidFill>
            <a:srgbClr val="6D9EEB"/>
          </a:solidFill>
          <a:ln w="28575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973" name="Shape 1973"/>
          <p:cNvGrpSpPr/>
          <p:nvPr/>
        </p:nvGrpSpPr>
        <p:grpSpPr>
          <a:xfrm>
            <a:off x="2456353" y="2599681"/>
            <a:ext cx="3010789" cy="1939161"/>
            <a:chOff x="2025425" y="2788395"/>
            <a:chExt cx="5204475" cy="1749830"/>
          </a:xfrm>
        </p:grpSpPr>
        <p:sp>
          <p:nvSpPr>
            <p:cNvPr id="1974" name="Shape 1974"/>
            <p:cNvSpPr/>
            <p:nvPr/>
          </p:nvSpPr>
          <p:spPr>
            <a:xfrm>
              <a:off x="2025425" y="4471325"/>
              <a:ext cx="5199300" cy="669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Shape 1975"/>
            <p:cNvSpPr/>
            <p:nvPr/>
          </p:nvSpPr>
          <p:spPr>
            <a:xfrm>
              <a:off x="2030625" y="2788395"/>
              <a:ext cx="5199275" cy="1696825"/>
            </a:xfrm>
            <a:custGeom>
              <a:avLst/>
              <a:gdLst/>
              <a:ahLst/>
              <a:cxnLst/>
              <a:rect l="0" t="0" r="0" b="0"/>
              <a:pathLst>
                <a:path w="207971" h="67873" extrusionOk="0">
                  <a:moveTo>
                    <a:pt x="0" y="67427"/>
                  </a:moveTo>
                  <a:cubicBezTo>
                    <a:pt x="7587" y="64452"/>
                    <a:pt x="28489" y="60807"/>
                    <a:pt x="45522" y="49575"/>
                  </a:cubicBezTo>
                  <a:cubicBezTo>
                    <a:pt x="62555" y="38343"/>
                    <a:pt x="83158" y="-558"/>
                    <a:pt x="102200" y="37"/>
                  </a:cubicBezTo>
                  <a:cubicBezTo>
                    <a:pt x="121242" y="632"/>
                    <a:pt x="142144" y="41839"/>
                    <a:pt x="159772" y="53145"/>
                  </a:cubicBezTo>
                  <a:cubicBezTo>
                    <a:pt x="177401" y="64451"/>
                    <a:pt x="199938" y="65418"/>
                    <a:pt x="207971" y="67873"/>
                  </a:cubicBezTo>
                </a:path>
              </a:pathLst>
            </a:custGeom>
            <a:solidFill>
              <a:srgbClr val="1C4587"/>
            </a:solidFill>
            <a:ln w="9525" cap="flat" cmpd="sng">
              <a:solidFill>
                <a:srgbClr val="660000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976" name="Shape 1976"/>
          <p:cNvSpPr txBox="1"/>
          <p:nvPr/>
        </p:nvSpPr>
        <p:spPr>
          <a:xfrm>
            <a:off x="6471800" y="4522650"/>
            <a:ext cx="614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18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977" name="Shape 1977"/>
          <p:cNvCxnSpPr/>
          <p:nvPr/>
        </p:nvCxnSpPr>
        <p:spPr>
          <a:xfrm rot="10800000">
            <a:off x="2425875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8" name="Shape 1978"/>
          <p:cNvCxnSpPr/>
          <p:nvPr/>
        </p:nvCxnSpPr>
        <p:spPr>
          <a:xfrm rot="10800000">
            <a:off x="315350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9" name="Shape 1979"/>
          <p:cNvCxnSpPr/>
          <p:nvPr/>
        </p:nvCxnSpPr>
        <p:spPr>
          <a:xfrm rot="10800000">
            <a:off x="38792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0" name="Shape 1980"/>
          <p:cNvCxnSpPr/>
          <p:nvPr/>
        </p:nvCxnSpPr>
        <p:spPr>
          <a:xfrm rot="10800000">
            <a:off x="45873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1" name="Shape 1981"/>
          <p:cNvCxnSpPr/>
          <p:nvPr/>
        </p:nvCxnSpPr>
        <p:spPr>
          <a:xfrm rot="10800000">
            <a:off x="5315375" y="44662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2" name="Shape 1982"/>
          <p:cNvCxnSpPr/>
          <p:nvPr/>
        </p:nvCxnSpPr>
        <p:spPr>
          <a:xfrm rot="10800000">
            <a:off x="6028425" y="4465775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3" name="Shape 1983"/>
          <p:cNvCxnSpPr/>
          <p:nvPr/>
        </p:nvCxnSpPr>
        <p:spPr>
          <a:xfrm rot="10800000">
            <a:off x="6749850" y="4473000"/>
            <a:ext cx="0" cy="78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4" name="Shape 1984"/>
          <p:cNvSpPr txBox="1"/>
          <p:nvPr/>
        </p:nvSpPr>
        <p:spPr>
          <a:xfrm rot="5400000">
            <a:off x="966591" y="32272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Probability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985" name="Shape 1985"/>
          <p:cNvCxnSpPr/>
          <p:nvPr/>
        </p:nvCxnSpPr>
        <p:spPr>
          <a:xfrm rot="10800000">
            <a:off x="37733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6" name="Shape 1986"/>
          <p:cNvCxnSpPr/>
          <p:nvPr/>
        </p:nvCxnSpPr>
        <p:spPr>
          <a:xfrm rot="10800000">
            <a:off x="3949575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7" name="Shape 1987"/>
          <p:cNvCxnSpPr/>
          <p:nvPr/>
        </p:nvCxnSpPr>
        <p:spPr>
          <a:xfrm rot="10800000">
            <a:off x="6423350" y="2770275"/>
            <a:ext cx="0" cy="1801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8" name="Shape 1988"/>
          <p:cNvSpPr txBox="1"/>
          <p:nvPr/>
        </p:nvSpPr>
        <p:spPr>
          <a:xfrm>
            <a:off x="2141366" y="31555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Bayesian</a:t>
            </a:r>
            <a:endParaRPr>
              <a:solidFill>
                <a:srgbClr val="66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estimate</a:t>
            </a:r>
            <a:endParaRPr>
              <a:solidFill>
                <a:srgbClr val="660000"/>
              </a:solidFill>
            </a:endParaRPr>
          </a:p>
        </p:txBody>
      </p:sp>
      <p:sp>
        <p:nvSpPr>
          <p:cNvPr id="1989" name="Shape 1989"/>
          <p:cNvSpPr txBox="1">
            <a:spLocks noGrp="1"/>
          </p:cNvSpPr>
          <p:nvPr>
            <p:ph type="body" idx="1"/>
          </p:nvPr>
        </p:nvSpPr>
        <p:spPr>
          <a:xfrm>
            <a:off x="419025" y="145400"/>
            <a:ext cx="61029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Bayesian vs. not</a:t>
            </a:r>
            <a:endParaRPr sz="3600"/>
          </a:p>
        </p:txBody>
      </p:sp>
      <p:sp>
        <p:nvSpPr>
          <p:cNvPr id="1990" name="Shape 1990"/>
          <p:cNvSpPr txBox="1"/>
          <p:nvPr/>
        </p:nvSpPr>
        <p:spPr>
          <a:xfrm>
            <a:off x="5036966" y="3079350"/>
            <a:ext cx="14034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non-Bayesian</a:t>
            </a:r>
            <a:endParaRPr>
              <a:solidFill>
                <a:srgbClr val="66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0000"/>
                </a:solidFill>
              </a:rPr>
              <a:t>estimate</a:t>
            </a:r>
            <a:endParaRPr>
              <a:solidFill>
                <a:srgbClr val="660000"/>
              </a:solidFill>
            </a:endParaRPr>
          </a:p>
        </p:txBody>
      </p:sp>
      <p:sp>
        <p:nvSpPr>
          <p:cNvPr id="1991" name="Shape 1991"/>
          <p:cNvSpPr txBox="1"/>
          <p:nvPr/>
        </p:nvSpPr>
        <p:spPr>
          <a:xfrm>
            <a:off x="3119000" y="4751250"/>
            <a:ext cx="2579700" cy="4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Reign’s weight in pounds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Shape 19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might want to use Bayesian inference</a:t>
            </a:r>
            <a:endParaRPr/>
          </a:p>
        </p:txBody>
      </p:sp>
      <p:sp>
        <p:nvSpPr>
          <p:cNvPr id="1997" name="Shape 199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know things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Age is more than zero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Temperature is greater than -273 Celsius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Height is probably less than 2.4 meters (8 feet)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Starting with a belief helps us get to a confident answer with fewer data points.</a:t>
            </a:r>
            <a:endParaRPr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Shape 200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Bayesian inference makes us nervous</a:t>
            </a:r>
            <a:endParaRPr/>
          </a:p>
        </p:txBody>
      </p:sp>
      <p:sp>
        <p:nvSpPr>
          <p:cNvPr id="2003" name="Shape 2003"/>
          <p:cNvSpPr txBox="1">
            <a:spLocks noGrp="1"/>
          </p:cNvSpPr>
          <p:nvPr>
            <p:ph type="body" idx="1"/>
          </p:nvPr>
        </p:nvSpPr>
        <p:spPr>
          <a:xfrm>
            <a:off x="403675" y="1201725"/>
            <a:ext cx="6142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We’re not always aware of what we believe.</a:t>
            </a:r>
            <a:endParaRPr>
              <a:solidFill>
                <a:srgbClr val="CCCCCC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Putting what we believe into a distribution correctly is tricky.</a:t>
            </a:r>
            <a:endParaRPr>
              <a:solidFill>
                <a:srgbClr val="CCCCCC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We want to be able to be surprised by our data.</a:t>
            </a:r>
            <a:endParaRPr>
              <a:solidFill>
                <a:srgbClr val="CCCCCC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Inaccurate beliefs can make it hard or impossible to learn.</a:t>
            </a:r>
            <a:endParaRPr>
              <a:solidFill>
                <a:srgbClr val="CCCCCC"/>
              </a:solidFill>
            </a:endParaRPr>
          </a:p>
          <a:p>
            <a:pPr marL="45720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“It ain't what you don't know that gets you into trouble. It's what you know for sure that just ain't so.” </a:t>
            </a:r>
            <a:endParaRPr>
              <a:solidFill>
                <a:srgbClr val="CCCCCC"/>
              </a:solidFill>
            </a:endParaRPr>
          </a:p>
          <a:p>
            <a:pPr marL="45720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- Mark Twain</a:t>
            </a:r>
            <a:endParaRPr>
              <a:solidFill>
                <a:srgbClr val="CCCCCC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  <p:pic>
        <p:nvPicPr>
          <p:cNvPr id="2004" name="Shape 20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4474" y="1850750"/>
            <a:ext cx="1977399" cy="276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Shape 20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Believe the impossible, at least a little bit</a:t>
            </a:r>
            <a:endParaRPr/>
          </a:p>
        </p:txBody>
      </p:sp>
      <p:sp>
        <p:nvSpPr>
          <p:cNvPr id="2010" name="Shape 20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719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Leave room for believing the unlikely. Leave a non-zero probability unless you are absolutely certain. </a:t>
            </a:r>
            <a:endParaRPr>
              <a:solidFill>
                <a:srgbClr val="B7B7B7"/>
              </a:solidFill>
            </a:endParaRPr>
          </a:p>
          <a:p>
            <a:pPr marL="45720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“When you have excluded the impossible, whatever remains, however improbable, must be the truth” </a:t>
            </a:r>
            <a:endParaRPr>
              <a:solidFill>
                <a:srgbClr val="B7B7B7"/>
              </a:solidFill>
            </a:endParaRPr>
          </a:p>
          <a:p>
            <a:pPr marL="457200" lvl="0" indent="45720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- </a:t>
            </a:r>
            <a:r>
              <a:rPr lang="en"/>
              <a:t>Sherlock Holmes (Sir Arthur Conan Doyle)</a:t>
            </a:r>
            <a:endParaRPr/>
          </a:p>
          <a:p>
            <a:pPr marL="0" lvl="0" indent="0" algn="just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11" name="Shape 20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5350" y="1825400"/>
            <a:ext cx="2516950" cy="28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Shape 20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Believe the impossible, at least a little bit</a:t>
            </a:r>
            <a:endParaRPr/>
          </a:p>
        </p:txBody>
      </p:sp>
      <p:sp>
        <p:nvSpPr>
          <p:cNvPr id="2017" name="Shape 20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805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"Alice laughed: "There's no use trying," she said; "one can't believe impossible things."</a:t>
            </a:r>
            <a:endParaRPr/>
          </a:p>
          <a:p>
            <a:pPr marL="0" lvl="0" indent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"I dare say you haven't had much practice," said the Queen. "When I was younger, I always did it for half an hour a day. Why, sometimes I've believed as many as six impossible things before breakfast." </a:t>
            </a:r>
            <a:endParaRPr/>
          </a:p>
          <a:p>
            <a:pPr marL="0" lvl="0" indent="45720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Lewis Carroll (Alice’s Adventures in Wonderland)</a:t>
            </a:r>
            <a:endParaRPr/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18" name="Shape 2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9174" y="1170125"/>
            <a:ext cx="2814825" cy="34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Shape 20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024" name="Shape 20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720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how you can get in touch with me.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brohrer@gmail.com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Blog (Data Science and Robots)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LinkedIn</a:t>
            </a: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Twitter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YouTube</a:t>
            </a: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Facebook</a:t>
            </a: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GitHub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Link to these slides: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https://docs.google.com/presentation/d/1325yenZP_VdHoVj-tU0AnbQUxFwb8Fl1VdyAAUxEzfg/edit?usp=sharing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5" name="Shape 2025" descr="brohrer_strata_photo.jpg"/>
          <p:cNvPicPr preferRelativeResize="0"/>
          <p:nvPr/>
        </p:nvPicPr>
        <p:blipFill rotWithShape="1">
          <a:blip r:embed="rId10">
            <a:alphaModFix/>
          </a:blip>
          <a:srcRect l="17946" t="12194" r="13919" b="27967"/>
          <a:stretch/>
        </p:blipFill>
        <p:spPr>
          <a:xfrm>
            <a:off x="5549575" y="1630850"/>
            <a:ext cx="1555626" cy="2030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Shape 2030"/>
          <p:cNvSpPr txBox="1">
            <a:spLocks noGrp="1"/>
          </p:cNvSpPr>
          <p:nvPr>
            <p:ph type="title"/>
          </p:nvPr>
        </p:nvSpPr>
        <p:spPr>
          <a:xfrm>
            <a:off x="260600" y="419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Acknowledgements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31" name="Shape 2031"/>
          <p:cNvSpPr txBox="1">
            <a:spLocks noGrp="1"/>
          </p:cNvSpPr>
          <p:nvPr>
            <p:ph type="body" idx="1"/>
          </p:nvPr>
        </p:nvSpPr>
        <p:spPr>
          <a:xfrm>
            <a:off x="260600" y="1127375"/>
            <a:ext cx="8118000" cy="341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Businessman Consulting Glowing Crystal Ball, </a:t>
            </a: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InfoWire.dk, </a:t>
            </a:r>
            <a:r>
              <a:rPr lang="en" sz="1000">
                <a:solidFill>
                  <a:srgbClr val="F3F3F3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4"/>
              </a:rPr>
              <a:t> Public domain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Equation images from The Conjugate Prior for the Normal Distribution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Michael I. Jordan, Teodor Mihai Moldovan, February 8 th, 2010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Portrait of an unknown 19th-century Presbyterian clergyman. Identified as Thomas Bayes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Public domain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Woman blond hair, face long hair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 laleyla5, pixabay, Public Domain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hairfreaky long hair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Creative Commons 2.0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10"/>
              </a:rPr>
              <a:t>Amber Rose at the "PEOPLE Magazine Awards”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000">
                <a:solidFill>
                  <a:srgbClr val="F3F3F3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11"/>
              </a:rPr>
              <a:t>Creative Commons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Attribution-Share Alike 2.0 Generic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13"/>
              </a:rPr>
              <a:t>Neil Armstrong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Public Domain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14"/>
              </a:rPr>
              <a:t>A blond long-haired young lady-woman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 </a:t>
            </a: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15"/>
              </a:rPr>
              <a:t>"Mike" Michael L. Baird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000">
                <a:solidFill>
                  <a:srgbClr val="F3F3F3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11"/>
              </a:rPr>
              <a:t>Creative Commons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16"/>
              </a:rPr>
              <a:t>Attribution 2.0 Generic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17"/>
              </a:rPr>
              <a:t>White Long Coated Puppy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Creative Commons Zero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18"/>
              </a:rPr>
              <a:t>Long Beach Comic &amp; Horror Con 2011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Creative Commons 2.0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19"/>
              </a:rPr>
              <a:t>Donuts and milk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Creative Commons Zero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Photo of Reign of Terror, Diane Rohrer under Creative Commons Zero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20"/>
              </a:rPr>
              <a:t>Mark Twain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Public domain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21"/>
              </a:rPr>
              <a:t>Sherlock Holmes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Public domain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  <a:hlinkClick r:id="rId22"/>
              </a:rPr>
              <a:t>Red Queen with Alice</a:t>
            </a: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, Public domain</a:t>
            </a:r>
            <a:endParaRPr sz="1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4637</Words>
  <Application>Microsoft Office PowerPoint</Application>
  <PresentationFormat>On-screen Show (16:9)</PresentationFormat>
  <Paragraphs>1016</Paragraphs>
  <Slides>101</Slides>
  <Notes>101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101</vt:i4>
      </vt:variant>
    </vt:vector>
  </HeadingPairs>
  <TitlesOfParts>
    <vt:vector size="105" baseType="lpstr">
      <vt:lpstr>Proxima Nova</vt:lpstr>
      <vt:lpstr>Arial</vt:lpstr>
      <vt:lpstr>Calibri</vt:lpstr>
      <vt:lpstr>Simple Dark</vt:lpstr>
      <vt:lpstr>How  Bayesian inference  Works </vt:lpstr>
      <vt:lpstr>Bayesian inference is not magic </vt:lpstr>
      <vt:lpstr>Bayesian inference is not incomprehensible</vt:lpstr>
      <vt:lpstr>What does “Bayesian inference” even mean?</vt:lpstr>
      <vt:lpstr>Dilemma at the movies</vt:lpstr>
      <vt:lpstr>Dilemma at the movies</vt:lpstr>
      <vt:lpstr>Put numbers to our dilemma</vt:lpstr>
      <vt:lpstr>Put numbers to our dilemma</vt:lpstr>
      <vt:lpstr>Put numbers to our dilemma</vt:lpstr>
      <vt:lpstr>Put numbers to our dilemma</vt:lpstr>
      <vt:lpstr>PowerPoint Presentation</vt:lpstr>
      <vt:lpstr>PowerPoint Presentation</vt:lpstr>
      <vt:lpstr>Translate to math</vt:lpstr>
      <vt:lpstr>Translate to math</vt:lpstr>
      <vt:lpstr>Conditional probabilities</vt:lpstr>
      <vt:lpstr>Conditional probabilities</vt:lpstr>
      <vt:lpstr>Conditional probabilities</vt:lpstr>
      <vt:lpstr>Conditional probabilities </vt:lpstr>
      <vt:lpstr>Joint probabilities</vt:lpstr>
      <vt:lpstr>Joint probabilities</vt:lpstr>
      <vt:lpstr>Joint probabilities</vt:lpstr>
      <vt:lpstr>Joint probabilities</vt:lpstr>
      <vt:lpstr>Joint probabilities</vt:lpstr>
      <vt:lpstr>Joint probabilities</vt:lpstr>
      <vt:lpstr>Joint probabilities</vt:lpstr>
      <vt:lpstr>Marginal probabilities</vt:lpstr>
      <vt:lpstr>Marginal probabilities</vt:lpstr>
      <vt:lpstr>What we really care about</vt:lpstr>
      <vt:lpstr>Thomas Bayes noticed something cool</vt:lpstr>
      <vt:lpstr>Thomas Bayes noticed something cool</vt:lpstr>
      <vt:lpstr>Thomas Bayes noticed something cool</vt:lpstr>
      <vt:lpstr>Thomas Bayes noticed something cool</vt:lpstr>
      <vt:lpstr>Thomas Bayes noticed something cool</vt:lpstr>
      <vt:lpstr>Thomas Bayes noticed something cool</vt:lpstr>
      <vt:lpstr>Bayes’ Theorem</vt:lpstr>
      <vt:lpstr>Back to the movie theater, this time with Bayes</vt:lpstr>
      <vt:lpstr>Back to the movie theater, this time with Bayes</vt:lpstr>
      <vt:lpstr>Back to the movie theater, this time with Bayes</vt:lpstr>
      <vt:lpstr>Back to the movie theater, this time with Bayes</vt:lpstr>
      <vt:lpstr>Back to the movie theater, this time with Bayes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Probability distributions</vt:lpstr>
      <vt:lpstr>Weighing my dog</vt:lpstr>
      <vt:lpstr>How much does she weigh? </vt:lpstr>
      <vt:lpstr>How much does she weigh? </vt:lpstr>
      <vt:lpstr>Bayes’ Theorem</vt:lpstr>
      <vt:lpstr>Bayes’ Theorem</vt:lpstr>
      <vt:lpstr>Bayes’ Theorem</vt:lpstr>
      <vt:lpstr>Bayes’ Theorem</vt:lpstr>
      <vt:lpstr>Bayes’ Theorem</vt:lpstr>
      <vt:lpstr>Bayes’ Theorem</vt:lpstr>
      <vt:lpstr>Bayes’ Theorem</vt:lpstr>
      <vt:lpstr>Bayes’ Theorem</vt:lpstr>
      <vt:lpstr>Bayes’ Theorem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would Thomas do? </vt:lpstr>
      <vt:lpstr>How much does she weigh? </vt:lpstr>
      <vt:lpstr>How much does she weigh? </vt:lpstr>
      <vt:lpstr>Bayes’ Theorem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we might want to use Bayesian inference</vt:lpstr>
      <vt:lpstr>Why Bayesian inference makes us nervous</vt:lpstr>
      <vt:lpstr>Believe the impossible, at least a little bit</vt:lpstr>
      <vt:lpstr>Believe the impossible, at least a little bit</vt:lpstr>
      <vt:lpstr>Questions?</vt:lpstr>
      <vt:lpstr>Acknowledgements</vt:lpstr>
      <vt:lpstr>How Bayesian Inference Works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 Bayesian inference  Works </dc:title>
  <cp:lastModifiedBy>AnindyaPC</cp:lastModifiedBy>
  <cp:revision>2</cp:revision>
  <dcterms:modified xsi:type="dcterms:W3CDTF">2018-07-11T04:08:24Z</dcterms:modified>
</cp:coreProperties>
</file>